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3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  <p:sldId id="320" r:id="rId69"/>
    <p:sldId id="321" r:id="rId70"/>
    <p:sldId id="322" r:id="rId71"/>
    <p:sldId id="323" r:id="rId72"/>
    <p:sldId id="324" r:id="rId73"/>
    <p:sldId id="325" r:id="rId74"/>
    <p:sldId id="326" r:id="rId75"/>
    <p:sldId id="327" r:id="rId76"/>
    <p:sldId id="328" r:id="rId77"/>
  </p:sldIdLst>
  <p:sldSz cy="6858000" cx="12192000"/>
  <p:notesSz cx="6858000" cy="9144000"/>
  <p:embeddedFontLst>
    <p:embeddedFont>
      <p:font typeface="Roboto"/>
      <p:regular r:id="rId78"/>
      <p:bold r:id="rId79"/>
      <p:italic r:id="rId80"/>
      <p:boldItalic r:id="rId81"/>
    </p:embeddedFont>
    <p:embeddedFont>
      <p:font typeface="Roboto Mono"/>
      <p:regular r:id="rId82"/>
      <p:bold r:id="rId83"/>
      <p:italic r:id="rId84"/>
      <p:boldItalic r:id="rId8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84" Type="http://schemas.openxmlformats.org/officeDocument/2006/relationships/font" Target="fonts/RobotoMono-italic.fntdata"/><Relationship Id="rId83" Type="http://schemas.openxmlformats.org/officeDocument/2006/relationships/font" Target="fonts/RobotoMono-bold.fntdata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85" Type="http://schemas.openxmlformats.org/officeDocument/2006/relationships/font" Target="fonts/RobotoMono-boldItalic.fntdata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80" Type="http://schemas.openxmlformats.org/officeDocument/2006/relationships/font" Target="fonts/Roboto-italic.fntdata"/><Relationship Id="rId82" Type="http://schemas.openxmlformats.org/officeDocument/2006/relationships/font" Target="fonts/RobotoMono-regular.fntdata"/><Relationship Id="rId81" Type="http://schemas.openxmlformats.org/officeDocument/2006/relationships/font" Target="fonts/Roboto-bold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73" Type="http://schemas.openxmlformats.org/officeDocument/2006/relationships/slide" Target="slides/slide69.xml"/><Relationship Id="rId72" Type="http://schemas.openxmlformats.org/officeDocument/2006/relationships/slide" Target="slides/slide68.xml"/><Relationship Id="rId31" Type="http://schemas.openxmlformats.org/officeDocument/2006/relationships/slide" Target="slides/slide27.xml"/><Relationship Id="rId75" Type="http://schemas.openxmlformats.org/officeDocument/2006/relationships/slide" Target="slides/slide71.xml"/><Relationship Id="rId30" Type="http://schemas.openxmlformats.org/officeDocument/2006/relationships/slide" Target="slides/slide26.xml"/><Relationship Id="rId74" Type="http://schemas.openxmlformats.org/officeDocument/2006/relationships/slide" Target="slides/slide70.xml"/><Relationship Id="rId33" Type="http://schemas.openxmlformats.org/officeDocument/2006/relationships/slide" Target="slides/slide29.xml"/><Relationship Id="rId77" Type="http://schemas.openxmlformats.org/officeDocument/2006/relationships/slide" Target="slides/slide73.xml"/><Relationship Id="rId32" Type="http://schemas.openxmlformats.org/officeDocument/2006/relationships/slide" Target="slides/slide28.xml"/><Relationship Id="rId76" Type="http://schemas.openxmlformats.org/officeDocument/2006/relationships/slide" Target="slides/slide72.xml"/><Relationship Id="rId35" Type="http://schemas.openxmlformats.org/officeDocument/2006/relationships/slide" Target="slides/slide31.xml"/><Relationship Id="rId79" Type="http://schemas.openxmlformats.org/officeDocument/2006/relationships/font" Target="fonts/Roboto-bold.fntdata"/><Relationship Id="rId34" Type="http://schemas.openxmlformats.org/officeDocument/2006/relationships/slide" Target="slides/slide30.xml"/><Relationship Id="rId78" Type="http://schemas.openxmlformats.org/officeDocument/2006/relationships/font" Target="fonts/Roboto-regular.fntdata"/><Relationship Id="rId71" Type="http://schemas.openxmlformats.org/officeDocument/2006/relationships/slide" Target="slides/slide67.xml"/><Relationship Id="rId70" Type="http://schemas.openxmlformats.org/officeDocument/2006/relationships/slide" Target="slides/slide66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62" Type="http://schemas.openxmlformats.org/officeDocument/2006/relationships/slide" Target="slides/slide58.xml"/><Relationship Id="rId61" Type="http://schemas.openxmlformats.org/officeDocument/2006/relationships/slide" Target="slides/slide57.xml"/><Relationship Id="rId20" Type="http://schemas.openxmlformats.org/officeDocument/2006/relationships/slide" Target="slides/slide16.xml"/><Relationship Id="rId64" Type="http://schemas.openxmlformats.org/officeDocument/2006/relationships/slide" Target="slides/slide60.xml"/><Relationship Id="rId63" Type="http://schemas.openxmlformats.org/officeDocument/2006/relationships/slide" Target="slides/slide59.xml"/><Relationship Id="rId22" Type="http://schemas.openxmlformats.org/officeDocument/2006/relationships/slide" Target="slides/slide18.xml"/><Relationship Id="rId66" Type="http://schemas.openxmlformats.org/officeDocument/2006/relationships/slide" Target="slides/slide62.xml"/><Relationship Id="rId21" Type="http://schemas.openxmlformats.org/officeDocument/2006/relationships/slide" Target="slides/slide17.xml"/><Relationship Id="rId65" Type="http://schemas.openxmlformats.org/officeDocument/2006/relationships/slide" Target="slides/slide61.xml"/><Relationship Id="rId24" Type="http://schemas.openxmlformats.org/officeDocument/2006/relationships/slide" Target="slides/slide20.xml"/><Relationship Id="rId68" Type="http://schemas.openxmlformats.org/officeDocument/2006/relationships/slide" Target="slides/slide64.xml"/><Relationship Id="rId23" Type="http://schemas.openxmlformats.org/officeDocument/2006/relationships/slide" Target="slides/slide19.xml"/><Relationship Id="rId67" Type="http://schemas.openxmlformats.org/officeDocument/2006/relationships/slide" Target="slides/slide63.xml"/><Relationship Id="rId60" Type="http://schemas.openxmlformats.org/officeDocument/2006/relationships/slide" Target="slides/slide56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69" Type="http://schemas.openxmlformats.org/officeDocument/2006/relationships/slide" Target="slides/slide6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11" Type="http://schemas.openxmlformats.org/officeDocument/2006/relationships/slide" Target="slides/slide7.xml"/><Relationship Id="rId55" Type="http://schemas.openxmlformats.org/officeDocument/2006/relationships/slide" Target="slides/slide51.xml"/><Relationship Id="rId10" Type="http://schemas.openxmlformats.org/officeDocument/2006/relationships/slide" Target="slides/slide6.xml"/><Relationship Id="rId54" Type="http://schemas.openxmlformats.org/officeDocument/2006/relationships/slide" Target="slides/slide50.xml"/><Relationship Id="rId13" Type="http://schemas.openxmlformats.org/officeDocument/2006/relationships/slide" Target="slides/slide9.xml"/><Relationship Id="rId57" Type="http://schemas.openxmlformats.org/officeDocument/2006/relationships/slide" Target="slides/slide53.xml"/><Relationship Id="rId12" Type="http://schemas.openxmlformats.org/officeDocument/2006/relationships/slide" Target="slides/slide8.xml"/><Relationship Id="rId56" Type="http://schemas.openxmlformats.org/officeDocument/2006/relationships/slide" Target="slides/slide52.xml"/><Relationship Id="rId15" Type="http://schemas.openxmlformats.org/officeDocument/2006/relationships/slide" Target="slides/slide11.xml"/><Relationship Id="rId59" Type="http://schemas.openxmlformats.org/officeDocument/2006/relationships/slide" Target="slides/slide55.xml"/><Relationship Id="rId14" Type="http://schemas.openxmlformats.org/officeDocument/2006/relationships/slide" Target="slides/slide10.xml"/><Relationship Id="rId58" Type="http://schemas.openxmlformats.org/officeDocument/2006/relationships/slide" Target="slides/slide5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46291797d1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g46291797d1_0_11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46291797d1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g46291797d1_0_7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46291797d1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g46291797d1_0_8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46291797d1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g46291797d1_0_9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464ce6196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g464ce61967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46291797d1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g46291797d1_0_15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46291797d1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g46291797d1_0_17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46291797d1_0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g46291797d1_0_18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46291797d1_0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g46291797d1_0_20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46291797d1_0_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g46291797d1_0_22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461eae6cb7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461eae6cb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46291797d1_0_2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g46291797d1_0_25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46291797d1_0_2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g46291797d1_0_26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46291797d1_0_2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g46291797d1_0_28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4882b48862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g4882b48862_0_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4882b48862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g4882b48862_0_2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462da43268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g462da43268_0_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462da43268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g462da43268_0_3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462da43268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g462da43268_0_6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462da43268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g462da43268_0_8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462da43268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g462da43268_0_9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4882b48862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g4882b48862_0_2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46320aa6bb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g46320aa6bb_0_4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46320aa6bb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g46320aa6bb_0_5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46320aa6bb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g46320aa6bb_0_7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462da43268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g462da43268_0_10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462da43268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g462da43268_0_12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462da43268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" name="Google Shape;423;g462da43268_0_15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46320aa6bb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6" name="Google Shape;436;g46320aa6bb_0_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46320aa6bb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g46320aa6bb_0_6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46373f42b2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" name="Google Shape;455;g46373f42b2_0_1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46373f42b2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" name="Google Shape;460;g46373f42b2_0_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46291797d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g46291797d1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46373f42b2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g46373f42b2_0_2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46373f42b2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3" name="Google Shape;483;g46373f42b2_0_4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46373f42b2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g46373f42b2_0_6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46373f42b2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9" name="Google Shape;509;g46373f42b2_0_8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46373f42b2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5" name="Google Shape;525;g46373f42b2_0_10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46373f42b2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2" name="Google Shape;542;g46373f42b2_0_13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46373f42b2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g46373f42b2_0_15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4a412a9a8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5" name="Google Shape;565;g4a412a9a8f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464ce61967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9" name="Google Shape;579;g464ce61967_0_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46373f42b2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4" name="Google Shape;584;g46373f42b2_0_16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46291797d1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g46291797d1_0_1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46373f42b2_0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6" name="Google Shape;596;g46373f42b2_0_2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46373f42b2_0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8" name="Google Shape;608;g46373f42b2_0_18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46373f42b2_0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8" name="Google Shape;618;g46373f42b2_0_22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g46373f42b2_0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3" name="Google Shape;623;g46373f42b2_0_23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4a412a9a8f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2" name="Google Shape;632;g4a412a9a8f_0_1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4a412a9a8f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9" name="Google Shape;639;g4a412a9a8f_0_2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g4a412a9a8f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8" name="Google Shape;648;g4a412a9a8f_0_3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4a412a9a8f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6" name="Google Shape;656;g4a412a9a8f_0_4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g4a412a9a8f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3" name="Google Shape;663;g4a412a9a8f_0_5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g464ce61967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0" name="Google Shape;670;g464ce61967_0_1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46291797d1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g46291797d1_0_3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g4a412a9a8f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7" name="Google Shape;677;g4a412a9a8f_0_6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4a412a9a8f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2" name="Google Shape;682;g4a412a9a8f_0_7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g4a412a9a8f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0" name="Google Shape;690;g4a412a9a8f_0_8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4a412a9a8f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7" name="Google Shape;697;g4a412a9a8f_0_9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4a412a9a8f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2" name="Google Shape;702;g4a412a9a8f_0_10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g4a412a9a8f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3" name="Google Shape;713;g4a412a9a8f_0_11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g4a412a9a8f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1" name="Google Shape;721;g4a412a9a8f_0_13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g4a412a9a8f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0" name="Google Shape;730;g4a412a9a8f_0_14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g4a412a9a8f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8" name="Google Shape;738;g4a412a9a8f_0_15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g4a412a9a8f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0" name="Google Shape;750;g4a412a9a8f_0_17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46291797d1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g46291797d1_0_4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g1f836b99c0_0_2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9" name="Google Shape;759;g1f836b99c0_0_28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g3dca71c108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4" name="Google Shape;764;g3dca71c10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g462da43268_0_2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0" name="Google Shape;770;g462da43268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7" name="Google Shape;777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46291797d1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g46291797d1_0_6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46291797d1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g46291797d1_0_12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8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4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415611" y="992767"/>
            <a:ext cx="11360700" cy="27369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/>
          <a:lstStyle>
            <a:lvl1pPr lv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1pPr>
            <a:lvl2pPr lvl="1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2pPr>
            <a:lvl3pPr lvl="2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3pPr>
            <a:lvl4pPr lvl="3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4pPr>
            <a:lvl5pPr lvl="4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5pPr>
            <a:lvl6pPr lvl="5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6pPr>
            <a:lvl7pPr lvl="6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7pPr>
            <a:lvl8pPr lvl="7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8pPr>
            <a:lvl9pPr lvl="8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415600" y="3778833"/>
            <a:ext cx="11360700" cy="105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415600" y="1474833"/>
            <a:ext cx="11360700" cy="26181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/>
          <a:lstStyle>
            <a:lvl1pPr lv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415600" y="4202967"/>
            <a:ext cx="11360700" cy="1734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/>
          <a:lstStyle>
            <a:lvl1pPr indent="-381000" lvl="0" marL="457200" algn="ctr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 algn="ctr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algn="ctr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algn="ctr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algn="ctr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algn="ctr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algn="ctr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algn="ctr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algn="ctr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Slajd tytułowy">
  <p:cSld name="1_Slajd tytułowy">
    <p:bg>
      <p:bgPr>
        <a:blipFill rotWithShape="1">
          <a:blip r:embed="rId2">
            <a:alphaModFix/>
          </a:blip>
          <a:stretch>
            <a:fillRect b="0" l="0" r="0" t="0"/>
          </a:stretch>
        </a:blip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647739" y="265872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Arial"/>
              <a:buNone/>
              <a:defRPr b="0" i="0" sz="4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47739" y="3544572"/>
            <a:ext cx="10972800" cy="20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/>
          <a:lstStyle>
            <a:lvl1pPr indent="-228600" lvl="0" marL="457200" marR="0" rtl="0" algn="ctr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2100"/>
              </a:spcBef>
              <a:spcAft>
                <a:spcPts val="210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lajd wewnętrzny">
  <p:cSld name="Slajd wewnętrzny">
    <p:bg>
      <p:bgPr>
        <a:blipFill rotWithShape="1">
          <a:blip r:embed="rId2">
            <a:alphaModFix/>
          </a:blip>
          <a:stretch>
            <a:fillRect b="0" l="0" r="0" t="0"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4"/>
          <p:cNvSpPr txBox="1"/>
          <p:nvPr>
            <p:ph type="title"/>
          </p:nvPr>
        </p:nvSpPr>
        <p:spPr>
          <a:xfrm>
            <a:off x="911424" y="577603"/>
            <a:ext cx="10369200" cy="56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39FDA"/>
              </a:buClr>
              <a:buSzPts val="3700"/>
              <a:buFont typeface="Arial"/>
              <a:buNone/>
              <a:defRPr b="0" i="0" sz="4500" u="none" cap="none" strike="noStrike">
                <a:solidFill>
                  <a:srgbClr val="139FDA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9pPr>
          </a:lstStyle>
          <a:p/>
        </p:txBody>
      </p:sp>
      <p:sp>
        <p:nvSpPr>
          <p:cNvPr id="55" name="Google Shape;55;p14"/>
          <p:cNvSpPr txBox="1"/>
          <p:nvPr>
            <p:ph idx="1" type="body"/>
          </p:nvPr>
        </p:nvSpPr>
        <p:spPr>
          <a:xfrm>
            <a:off x="911424" y="1772816"/>
            <a:ext cx="10369200" cy="41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/>
          <a:lstStyle>
            <a:lvl1pPr indent="-228600" lvl="0" marL="457200" marR="0" rtl="0" algn="l">
              <a:spcBef>
                <a:spcPts val="28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Arial"/>
              <a:buNone/>
              <a:defRPr b="1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2100"/>
              </a:spcBef>
              <a:spcAft>
                <a:spcPts val="210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" name="Google Shape;56;p14"/>
          <p:cNvSpPr txBox="1"/>
          <p:nvPr>
            <p:ph idx="2" type="body"/>
          </p:nvPr>
        </p:nvSpPr>
        <p:spPr>
          <a:xfrm>
            <a:off x="911424" y="1146077"/>
            <a:ext cx="10369200" cy="410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/>
          <a:lstStyle>
            <a:lvl1pPr indent="-228600" lvl="0" marL="457200" marR="0" rtl="0" algn="l">
              <a:spcBef>
                <a:spcPts val="28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None/>
              <a:defRPr b="1" i="0" sz="14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2100"/>
              </a:spcBef>
              <a:spcAft>
                <a:spcPts val="210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57" name="Google Shape;57;p14"/>
          <p:cNvCxnSpPr/>
          <p:nvPr/>
        </p:nvCxnSpPr>
        <p:spPr>
          <a:xfrm rot="10800000">
            <a:off x="924801" y="1556792"/>
            <a:ext cx="5760600" cy="0"/>
          </a:xfrm>
          <a:prstGeom prst="straightConnector1">
            <a:avLst/>
          </a:prstGeom>
          <a:noFill/>
          <a:ln cap="flat" cmpd="sng" w="69850">
            <a:solidFill>
              <a:srgbClr val="1CA4DC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_Układ niestandardowy">
  <p:cSld name="4_Układ niestandardowy">
    <p:bg>
      <p:bgPr>
        <a:blipFill rotWithShape="1">
          <a:blip r:embed="rId2">
            <a:alphaModFix/>
          </a:blip>
          <a:stretch>
            <a:fillRect b="0" l="0" r="0" t="0"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idx="1" type="body"/>
          </p:nvPr>
        </p:nvSpPr>
        <p:spPr>
          <a:xfrm>
            <a:off x="911424" y="1772816"/>
            <a:ext cx="10369200" cy="41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/>
          <a:lstStyle>
            <a:lvl1pPr indent="-228600" lvl="0" marL="457200" marR="0" rtl="0" algn="l">
              <a:spcBef>
                <a:spcPts val="28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Arial"/>
              <a:buNone/>
              <a:defRPr b="1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2100"/>
              </a:spcBef>
              <a:spcAft>
                <a:spcPts val="210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15"/>
          <p:cNvSpPr txBox="1"/>
          <p:nvPr>
            <p:ph type="title"/>
          </p:nvPr>
        </p:nvSpPr>
        <p:spPr>
          <a:xfrm>
            <a:off x="911424" y="577603"/>
            <a:ext cx="10369200" cy="56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39FDA"/>
              </a:buClr>
              <a:buSzPts val="3700"/>
              <a:buFont typeface="Arial"/>
              <a:buNone/>
              <a:defRPr b="0" i="0" sz="4500" u="none" cap="none" strike="noStrike">
                <a:solidFill>
                  <a:srgbClr val="139FDA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9pPr>
          </a:lstStyle>
          <a:p/>
        </p:txBody>
      </p:sp>
      <p:sp>
        <p:nvSpPr>
          <p:cNvPr id="61" name="Google Shape;61;p15"/>
          <p:cNvSpPr txBox="1"/>
          <p:nvPr>
            <p:ph idx="2" type="body"/>
          </p:nvPr>
        </p:nvSpPr>
        <p:spPr>
          <a:xfrm>
            <a:off x="911424" y="1146077"/>
            <a:ext cx="10369200" cy="410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/>
          <a:lstStyle>
            <a:lvl1pPr indent="-228600" lvl="0" marL="457200" marR="0" rtl="0" algn="l">
              <a:spcBef>
                <a:spcPts val="28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None/>
              <a:defRPr b="1" i="0" sz="14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2100"/>
              </a:spcBef>
              <a:spcAft>
                <a:spcPts val="210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62" name="Google Shape;62;p15"/>
          <p:cNvCxnSpPr/>
          <p:nvPr/>
        </p:nvCxnSpPr>
        <p:spPr>
          <a:xfrm rot="10800000">
            <a:off x="924839" y="1556792"/>
            <a:ext cx="5760600" cy="0"/>
          </a:xfrm>
          <a:prstGeom prst="straightConnector1">
            <a:avLst/>
          </a:prstGeom>
          <a:noFill/>
          <a:ln cap="flat" cmpd="sng" w="69850">
            <a:solidFill>
              <a:srgbClr val="1CA4DC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statni slajd">
  <p:cSld name="Ostatni slajd">
    <p:bg>
      <p:bgPr>
        <a:blipFill rotWithShape="1">
          <a:blip r:embed="rId2">
            <a:alphaModFix/>
          </a:blip>
          <a:stretch>
            <a:fillRect b="0" l="0" r="0" t="0"/>
          </a:stretch>
        </a:blip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6"/>
          <p:cNvSpPr txBox="1"/>
          <p:nvPr>
            <p:ph idx="1" type="body"/>
          </p:nvPr>
        </p:nvSpPr>
        <p:spPr>
          <a:xfrm>
            <a:off x="4762509" y="3157700"/>
            <a:ext cx="2762400" cy="3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/>
          <a:lstStyle>
            <a:lvl1pPr indent="-228600" lvl="0" marL="457200" marR="0" rtl="0" algn="ctr">
              <a:spcBef>
                <a:spcPts val="360"/>
              </a:spcBef>
              <a:spcAft>
                <a:spcPts val="0"/>
              </a:spcAft>
              <a:buClr>
                <a:srgbClr val="231F20"/>
              </a:buClr>
              <a:buSzPts val="2400"/>
              <a:buFont typeface="Arial"/>
              <a:buNone/>
              <a:defRPr b="1" i="0" sz="1800" u="none" cap="none" strike="noStrike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2100"/>
              </a:spcBef>
              <a:spcAft>
                <a:spcPts val="210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5" name="Google Shape;65;p16"/>
          <p:cNvSpPr txBox="1"/>
          <p:nvPr>
            <p:ph idx="2" type="body"/>
          </p:nvPr>
        </p:nvSpPr>
        <p:spPr>
          <a:xfrm>
            <a:off x="4762509" y="3443452"/>
            <a:ext cx="2762400" cy="3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/>
          <a:lstStyle>
            <a:lvl1pPr indent="-228600" lvl="0" marL="457200" marR="0" rtl="0" algn="ctr">
              <a:spcBef>
                <a:spcPts val="300"/>
              </a:spcBef>
              <a:spcAft>
                <a:spcPts val="0"/>
              </a:spcAft>
              <a:buClr>
                <a:srgbClr val="231F20"/>
              </a:buClr>
              <a:buSzPts val="2400"/>
              <a:buFont typeface="Arial"/>
              <a:buNone/>
              <a:defRPr b="1" i="0" sz="1500" u="none" cap="none" strike="noStrike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2100"/>
              </a:spcBef>
              <a:spcAft>
                <a:spcPts val="210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6" name="Google Shape;66;p16"/>
          <p:cNvSpPr txBox="1"/>
          <p:nvPr>
            <p:ph idx="3" type="body"/>
          </p:nvPr>
        </p:nvSpPr>
        <p:spPr>
          <a:xfrm>
            <a:off x="4762491" y="4021795"/>
            <a:ext cx="27156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/>
          <a:lstStyle>
            <a:lvl1pPr indent="-228600" lvl="0" marL="457200" marR="0" rtl="0" algn="ctr">
              <a:spcBef>
                <a:spcPts val="240"/>
              </a:spcBef>
              <a:spcAft>
                <a:spcPts val="0"/>
              </a:spcAft>
              <a:buClr>
                <a:srgbClr val="231F20"/>
              </a:buClr>
              <a:buSzPts val="2400"/>
              <a:buFont typeface="Arial"/>
              <a:buNone/>
              <a:defRPr b="1" i="0" sz="1200" u="none" cap="none" strike="noStrike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2100"/>
              </a:spcBef>
              <a:spcAft>
                <a:spcPts val="210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415600" y="2867800"/>
            <a:ext cx="11360700" cy="1122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/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/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/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/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415600" y="1536633"/>
            <a:ext cx="5333100" cy="455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/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30200" lvl="1" marL="9144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6443200" y="1536633"/>
            <a:ext cx="5333100" cy="455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/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30200" lvl="1" marL="9144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/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415600" y="740800"/>
            <a:ext cx="3744000" cy="10077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/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415600" y="1852800"/>
            <a:ext cx="3744000" cy="4239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/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653667" y="600200"/>
            <a:ext cx="8490300" cy="5454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/>
          <a:lstStyle>
            <a:lvl1pPr lv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354000" y="1644233"/>
            <a:ext cx="5393700" cy="19764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/>
          <a:lstStyle>
            <a:lvl1pPr lv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354000" y="3737433"/>
            <a:ext cx="5393700" cy="1646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6586000" y="965433"/>
            <a:ext cx="5115900" cy="49269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/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415600" y="5640767"/>
            <a:ext cx="7998300" cy="806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/>
          <a:lstStyle>
            <a:lvl1pPr indent="-3810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1pPr>
            <a:lvl2pPr indent="-349250" lvl="1" marL="9144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2pPr>
            <a:lvl3pPr indent="-349250" lvl="2" marL="13716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3pPr>
            <a:lvl4pPr indent="-349250" lvl="3" marL="18288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●"/>
              <a:defRPr sz="1900">
                <a:solidFill>
                  <a:schemeClr val="dk2"/>
                </a:solidFill>
              </a:defRPr>
            </a:lvl4pPr>
            <a:lvl5pPr indent="-349250" lvl="4" marL="22860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5pPr>
            <a:lvl6pPr indent="-349250" lvl="5" marL="27432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6pPr>
            <a:lvl7pPr indent="-349250" lvl="6" marL="32004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●"/>
              <a:defRPr sz="1900">
                <a:solidFill>
                  <a:schemeClr val="dk2"/>
                </a:solidFill>
              </a:defRPr>
            </a:lvl7pPr>
            <a:lvl8pPr indent="-349250" lvl="7" marL="36576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8pPr>
            <a:lvl9pPr indent="-349250" lvl="8" marL="411480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r">
              <a:buNone/>
              <a:defRPr sz="1300">
                <a:solidFill>
                  <a:schemeClr val="dk2"/>
                </a:solidFill>
              </a:defRPr>
            </a:lvl1pPr>
            <a:lvl2pPr lvl="1" algn="r">
              <a:buNone/>
              <a:defRPr sz="1300">
                <a:solidFill>
                  <a:schemeClr val="dk2"/>
                </a:solidFill>
              </a:defRPr>
            </a:lvl2pPr>
            <a:lvl3pPr lvl="2" algn="r">
              <a:buNone/>
              <a:defRPr sz="1300">
                <a:solidFill>
                  <a:schemeClr val="dk2"/>
                </a:solidFill>
              </a:defRPr>
            </a:lvl3pPr>
            <a:lvl4pPr lvl="3" algn="r">
              <a:buNone/>
              <a:defRPr sz="1300">
                <a:solidFill>
                  <a:schemeClr val="dk2"/>
                </a:solidFill>
              </a:defRPr>
            </a:lvl4pPr>
            <a:lvl5pPr lvl="4" algn="r">
              <a:buNone/>
              <a:defRPr sz="1300">
                <a:solidFill>
                  <a:schemeClr val="dk2"/>
                </a:solidFill>
              </a:defRPr>
            </a:lvl5pPr>
            <a:lvl6pPr lvl="5" algn="r">
              <a:buNone/>
              <a:defRPr sz="1300">
                <a:solidFill>
                  <a:schemeClr val="dk2"/>
                </a:solidFill>
              </a:defRPr>
            </a:lvl6pPr>
            <a:lvl7pPr lvl="6" algn="r">
              <a:buNone/>
              <a:defRPr sz="1300">
                <a:solidFill>
                  <a:schemeClr val="dk2"/>
                </a:solidFill>
              </a:defRPr>
            </a:lvl7pPr>
            <a:lvl8pPr lvl="7" algn="r">
              <a:buNone/>
              <a:defRPr sz="1300">
                <a:solidFill>
                  <a:schemeClr val="dk2"/>
                </a:solidFill>
              </a:defRPr>
            </a:lvl8pPr>
            <a:lvl9pPr lvl="8" algn="r">
              <a:buNone/>
              <a:defRPr sz="13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arxiv.org/pdf/1608.03983.pdf" TargetMode="External"/><Relationship Id="rId4" Type="http://schemas.openxmlformats.org/officeDocument/2006/relationships/hyperlink" Target="https://arxiv.org/pdf/1608.03983.pdf" TargetMode="External"/><Relationship Id="rId5" Type="http://schemas.openxmlformats.org/officeDocument/2006/relationships/image" Target="../media/image13.png"/><Relationship Id="rId6" Type="http://schemas.openxmlformats.org/officeDocument/2006/relationships/image" Target="../media/image15.png"/><Relationship Id="rId7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arxiv.org/pdf/1708.07120.pdf" TargetMode="External"/><Relationship Id="rId4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arxiv.org/pdf/1708.07120.pdf" TargetMode="External"/><Relationship Id="rId4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arxiv.org/pdf/1708.07120.pdf" TargetMode="External"/><Relationship Id="rId4" Type="http://schemas.openxmlformats.org/officeDocument/2006/relationships/image" Target="../media/image1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arxiv.org/pdf/1706.02677.pdf" TargetMode="External"/><Relationship Id="rId4" Type="http://schemas.openxmlformats.org/officeDocument/2006/relationships/hyperlink" Target="https://arxiv.org/pdf/1706.02677.pdf" TargetMode="External"/><Relationship Id="rId5" Type="http://schemas.openxmlformats.org/officeDocument/2006/relationships/image" Target="../media/image1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arxiv.org/pdf/1706.02677.pdf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arxiv.org/pdf/1706.02677.pdf" TargetMode="External"/><Relationship Id="rId4" Type="http://schemas.openxmlformats.org/officeDocument/2006/relationships/image" Target="../media/image18.png"/><Relationship Id="rId5" Type="http://schemas.openxmlformats.org/officeDocument/2006/relationships/hyperlink" Target="https://arxiv.org/abs/1711.00489" TargetMode="External"/><Relationship Id="rId6" Type="http://schemas.openxmlformats.org/officeDocument/2006/relationships/image" Target="../media/image16.png"/><Relationship Id="rId7" Type="http://schemas.openxmlformats.org/officeDocument/2006/relationships/image" Target="../media/image22.png"/><Relationship Id="rId8" Type="http://schemas.openxmlformats.org/officeDocument/2006/relationships/image" Target="../media/image2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arxiv.org/pdf/1706.02677.pdf" TargetMode="External"/><Relationship Id="rId4" Type="http://schemas.openxmlformats.org/officeDocument/2006/relationships/image" Target="../media/image1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arxiv.org/pdf/1706.02677.pdf" TargetMode="External"/><Relationship Id="rId4" Type="http://schemas.openxmlformats.org/officeDocument/2006/relationships/image" Target="../media/image24.png"/><Relationship Id="rId5" Type="http://schemas.openxmlformats.org/officeDocument/2006/relationships/image" Target="../media/image2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8.png"/><Relationship Id="rId4" Type="http://schemas.openxmlformats.org/officeDocument/2006/relationships/image" Target="../media/image23.png"/><Relationship Id="rId5" Type="http://schemas.openxmlformats.org/officeDocument/2006/relationships/image" Target="../media/image2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arxiv.org/pdf/1711.00489.pdf" TargetMode="External"/><Relationship Id="rId4" Type="http://schemas.openxmlformats.org/officeDocument/2006/relationships/image" Target="../media/image16.png"/><Relationship Id="rId5" Type="http://schemas.openxmlformats.org/officeDocument/2006/relationships/image" Target="../media/image2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arxiv.org/pdf/1711.00489.pdf" TargetMode="External"/><Relationship Id="rId4" Type="http://schemas.openxmlformats.org/officeDocument/2006/relationships/image" Target="../media/image3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arxiv.org/pdf/1811.12019.pdf" TargetMode="External"/><Relationship Id="rId4" Type="http://schemas.openxmlformats.org/officeDocument/2006/relationships/hyperlink" Target="https://arxiv.org/abs/1706.02677" TargetMode="External"/><Relationship Id="rId5" Type="http://schemas.openxmlformats.org/officeDocument/2006/relationships/hyperlink" Target="https://arxiv.org/pdf/1711.04325.pdf" TargetMode="External"/><Relationship Id="rId6" Type="http://schemas.openxmlformats.org/officeDocument/2006/relationships/hyperlink" Target="https://arxiv.org/pdf/1709.05011.pdf" TargetMode="External"/><Relationship Id="rId7" Type="http://schemas.openxmlformats.org/officeDocument/2006/relationships/hyperlink" Target="https://arxiv.org/abs/1811.05233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4.png"/><Relationship Id="rId4" Type="http://schemas.openxmlformats.org/officeDocument/2006/relationships/hyperlink" Target="https://arxiv.org/pdf/1711.05101.pdf" TargetMode="External"/><Relationship Id="rId5" Type="http://schemas.openxmlformats.org/officeDocument/2006/relationships/image" Target="../media/image26.png"/><Relationship Id="rId6" Type="http://schemas.openxmlformats.org/officeDocument/2006/relationships/image" Target="../media/image2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arxiv.org/pdf/1711.05101.pdf" TargetMode="External"/><Relationship Id="rId4" Type="http://schemas.openxmlformats.org/officeDocument/2006/relationships/image" Target="../media/image31.png"/><Relationship Id="rId9" Type="http://schemas.openxmlformats.org/officeDocument/2006/relationships/hyperlink" Target="https://openreview.net/pdf?id=B1lz-3Rct7" TargetMode="External"/><Relationship Id="rId5" Type="http://schemas.openxmlformats.org/officeDocument/2006/relationships/image" Target="../media/image30.png"/><Relationship Id="rId6" Type="http://schemas.openxmlformats.org/officeDocument/2006/relationships/image" Target="../media/image35.png"/><Relationship Id="rId7" Type="http://schemas.openxmlformats.org/officeDocument/2006/relationships/image" Target="../media/image33.png"/><Relationship Id="rId8" Type="http://schemas.openxmlformats.org/officeDocument/2006/relationships/image" Target="../media/image4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s://arxiv.org/pdf/1711.05101.pdf" TargetMode="External"/><Relationship Id="rId4" Type="http://schemas.openxmlformats.org/officeDocument/2006/relationships/image" Target="../media/image58.png"/><Relationship Id="rId5" Type="http://schemas.openxmlformats.org/officeDocument/2006/relationships/image" Target="../media/image5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s://arxiv.org/pdf/1711.05101.pdf" TargetMode="External"/><Relationship Id="rId4" Type="http://schemas.openxmlformats.org/officeDocument/2006/relationships/image" Target="../media/image36.png"/><Relationship Id="rId5" Type="http://schemas.openxmlformats.org/officeDocument/2006/relationships/image" Target="../media/image3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s://arxiv.org/pdf/1711.05101.pdf" TargetMode="External"/><Relationship Id="rId4" Type="http://schemas.openxmlformats.org/officeDocument/2006/relationships/image" Target="../media/image41.png"/><Relationship Id="rId5" Type="http://schemas.openxmlformats.org/officeDocument/2006/relationships/image" Target="../media/image4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s://arxiv.org/pdf/1711.05101.pdf" TargetMode="External"/><Relationship Id="rId4" Type="http://schemas.openxmlformats.org/officeDocument/2006/relationships/image" Target="../media/image48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hyperlink" Target="https://arxiv.org/pdf/1711.05101.pdf" TargetMode="External"/><Relationship Id="rId4" Type="http://schemas.openxmlformats.org/officeDocument/2006/relationships/image" Target="../media/image40.png"/><Relationship Id="rId5" Type="http://schemas.openxmlformats.org/officeDocument/2006/relationships/image" Target="../media/image37.png"/><Relationship Id="rId6" Type="http://schemas.openxmlformats.org/officeDocument/2006/relationships/image" Target="../media/image38.png"/></Relationships>
</file>

<file path=ppt/slides/_rels/slide32.xml.rels><?xml version="1.0" encoding="UTF-8" standalone="yes"?><Relationships xmlns="http://schemas.openxmlformats.org/package/2006/relationships"><Relationship Id="rId10" Type="http://schemas.openxmlformats.org/officeDocument/2006/relationships/hyperlink" Target="https://arxiv.org/abs/1703.01827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hyperlink" Target="https://arxiv.org/pdf/1711.05101.pdf" TargetMode="External"/><Relationship Id="rId4" Type="http://schemas.openxmlformats.org/officeDocument/2006/relationships/image" Target="../media/image42.png"/><Relationship Id="rId9" Type="http://schemas.openxmlformats.org/officeDocument/2006/relationships/hyperlink" Target="https://arxiv.org/abs/1702.00071" TargetMode="External"/><Relationship Id="rId5" Type="http://schemas.openxmlformats.org/officeDocument/2006/relationships/hyperlink" Target="https://arxiv.org/abs/1609.07093" TargetMode="External"/><Relationship Id="rId6" Type="http://schemas.openxmlformats.org/officeDocument/2006/relationships/hyperlink" Target="https://arxiv.org/abs/1612.05231" TargetMode="External"/><Relationship Id="rId7" Type="http://schemas.openxmlformats.org/officeDocument/2006/relationships/hyperlink" Target="https://arxiv.org/abs/1612.05231" TargetMode="External"/><Relationship Id="rId8" Type="http://schemas.openxmlformats.org/officeDocument/2006/relationships/hyperlink" Target="https://arxiv.org/abs/1612.05231" TargetMode="Externa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hyperlink" Target="https://arxiv.org/pdf/1711.05101.pdf" TargetMode="External"/><Relationship Id="rId4" Type="http://schemas.openxmlformats.org/officeDocument/2006/relationships/image" Target="../media/image43.png"/><Relationship Id="rId5" Type="http://schemas.openxmlformats.org/officeDocument/2006/relationships/image" Target="../media/image47.png"/><Relationship Id="rId6" Type="http://schemas.openxmlformats.org/officeDocument/2006/relationships/image" Target="../media/image53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hyperlink" Target="https://arxiv.org/pdf/1711.05101.pdf" TargetMode="External"/><Relationship Id="rId4" Type="http://schemas.openxmlformats.org/officeDocument/2006/relationships/image" Target="../media/image46.png"/><Relationship Id="rId5" Type="http://schemas.openxmlformats.org/officeDocument/2006/relationships/image" Target="../media/image49.png"/><Relationship Id="rId6" Type="http://schemas.openxmlformats.org/officeDocument/2006/relationships/image" Target="../media/image52.png"/><Relationship Id="rId7" Type="http://schemas.openxmlformats.org/officeDocument/2006/relationships/image" Target="../media/image64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hyperlink" Target="https://arxiv.org/pdf/1711.05101.pdf" TargetMode="External"/><Relationship Id="rId4" Type="http://schemas.openxmlformats.org/officeDocument/2006/relationships/image" Target="../media/image52.png"/><Relationship Id="rId5" Type="http://schemas.openxmlformats.org/officeDocument/2006/relationships/image" Target="../media/image57.png"/><Relationship Id="rId6" Type="http://schemas.openxmlformats.org/officeDocument/2006/relationships/image" Target="../media/image43.png"/><Relationship Id="rId7" Type="http://schemas.openxmlformats.org/officeDocument/2006/relationships/image" Target="../media/image66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hyperlink" Target="https://arxiv.org/pdf/1711.05101.pdf" TargetMode="External"/><Relationship Id="rId4" Type="http://schemas.openxmlformats.org/officeDocument/2006/relationships/image" Target="../media/image50.png"/><Relationship Id="rId5" Type="http://schemas.openxmlformats.org/officeDocument/2006/relationships/image" Target="../media/image51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hyperlink" Target="https://sgugger.github.io/how-do-you-find-a-good-learning-rate.html" TargetMode="Externa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hyperlink" Target="https://arxiv.org/abs/1512.00567" TargetMode="External"/><Relationship Id="rId4" Type="http://schemas.openxmlformats.org/officeDocument/2006/relationships/image" Target="../media/image55.png"/><Relationship Id="rId5" Type="http://schemas.openxmlformats.org/officeDocument/2006/relationships/image" Target="../media/image67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60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62.png"/><Relationship Id="rId4" Type="http://schemas.openxmlformats.org/officeDocument/2006/relationships/image" Target="../media/image59.png"/><Relationship Id="rId5" Type="http://schemas.openxmlformats.org/officeDocument/2006/relationships/image" Target="../media/image61.png"/><Relationship Id="rId6" Type="http://schemas.openxmlformats.org/officeDocument/2006/relationships/image" Target="../media/image65.png"/><Relationship Id="rId7" Type="http://schemas.openxmlformats.org/officeDocument/2006/relationships/image" Target="../media/image74.png"/><Relationship Id="rId8" Type="http://schemas.openxmlformats.org/officeDocument/2006/relationships/image" Target="../media/image72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70.png"/><Relationship Id="rId4" Type="http://schemas.openxmlformats.org/officeDocument/2006/relationships/image" Target="../media/image62.png"/><Relationship Id="rId5" Type="http://schemas.openxmlformats.org/officeDocument/2006/relationships/image" Target="../media/image61.png"/><Relationship Id="rId6" Type="http://schemas.openxmlformats.org/officeDocument/2006/relationships/image" Target="../media/image76.png"/><Relationship Id="rId7" Type="http://schemas.openxmlformats.org/officeDocument/2006/relationships/image" Target="../media/image77.png"/><Relationship Id="rId8" Type="http://schemas.openxmlformats.org/officeDocument/2006/relationships/image" Target="../media/image69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77.png"/><Relationship Id="rId4" Type="http://schemas.openxmlformats.org/officeDocument/2006/relationships/image" Target="../media/image81.png"/><Relationship Id="rId5" Type="http://schemas.openxmlformats.org/officeDocument/2006/relationships/image" Target="../media/image71.png"/><Relationship Id="rId6" Type="http://schemas.openxmlformats.org/officeDocument/2006/relationships/hyperlink" Target="https://arxiv.org/pdf/1701.06548.pdf" TargetMode="External"/><Relationship Id="rId7" Type="http://schemas.openxmlformats.org/officeDocument/2006/relationships/image" Target="../media/image73.png"/><Relationship Id="rId8" Type="http://schemas.openxmlformats.org/officeDocument/2006/relationships/image" Target="../media/image75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73.png"/><Relationship Id="rId4" Type="http://schemas.openxmlformats.org/officeDocument/2006/relationships/image" Target="../media/image79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85.png"/><Relationship Id="rId4" Type="http://schemas.openxmlformats.org/officeDocument/2006/relationships/image" Target="../media/image79.png"/><Relationship Id="rId5" Type="http://schemas.openxmlformats.org/officeDocument/2006/relationships/hyperlink" Target="https://openreview.net/forum?id=HkCjNI5ex" TargetMode="Externa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77.png"/><Relationship Id="rId4" Type="http://schemas.openxmlformats.org/officeDocument/2006/relationships/image" Target="../media/image61.png"/><Relationship Id="rId5" Type="http://schemas.openxmlformats.org/officeDocument/2006/relationships/image" Target="../media/image69.png"/><Relationship Id="rId6" Type="http://schemas.openxmlformats.org/officeDocument/2006/relationships/image" Target="../media/image78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hyperlink" Target="https://arxiv.org/abs/1710.09412" TargetMode="External"/><Relationship Id="rId4" Type="http://schemas.openxmlformats.org/officeDocument/2006/relationships/image" Target="../media/image80.png"/><Relationship Id="rId5" Type="http://schemas.openxmlformats.org/officeDocument/2006/relationships/image" Target="../media/image86.png"/><Relationship Id="rId6" Type="http://schemas.openxmlformats.org/officeDocument/2006/relationships/image" Target="../media/image84.png"/><Relationship Id="rId7" Type="http://schemas.openxmlformats.org/officeDocument/2006/relationships/image" Target="../media/image83.png"/><Relationship Id="rId8" Type="http://schemas.openxmlformats.org/officeDocument/2006/relationships/image" Target="../media/image8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arxiv.org/abs/1506.01186" TargetMode="External"/><Relationship Id="rId4" Type="http://schemas.openxmlformats.org/officeDocument/2006/relationships/hyperlink" Target="https://sgugger.github.io/how-do-you-find-a-good-learning-rate.html" TargetMode="External"/><Relationship Id="rId5" Type="http://schemas.openxmlformats.org/officeDocument/2006/relationships/image" Target="../media/image7.png"/><Relationship Id="rId6" Type="http://schemas.openxmlformats.org/officeDocument/2006/relationships/image" Target="../media/image3.png"/><Relationship Id="rId7" Type="http://schemas.openxmlformats.org/officeDocument/2006/relationships/image" Target="../media/image12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hyperlink" Target="https://arxiv.org/abs/1710.09412" TargetMode="External"/><Relationship Id="rId4" Type="http://schemas.openxmlformats.org/officeDocument/2006/relationships/image" Target="../media/image80.png"/><Relationship Id="rId5" Type="http://schemas.openxmlformats.org/officeDocument/2006/relationships/image" Target="../media/image86.png"/><Relationship Id="rId6" Type="http://schemas.openxmlformats.org/officeDocument/2006/relationships/image" Target="../media/image84.png"/><Relationship Id="rId7" Type="http://schemas.openxmlformats.org/officeDocument/2006/relationships/image" Target="../media/image83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hyperlink" Target="https://arxiv.org/abs/1710.09412" TargetMode="External"/><Relationship Id="rId4" Type="http://schemas.openxmlformats.org/officeDocument/2006/relationships/image" Target="../media/image87.png"/><Relationship Id="rId5" Type="http://schemas.openxmlformats.org/officeDocument/2006/relationships/image" Target="../media/image92.png"/><Relationship Id="rId6" Type="http://schemas.openxmlformats.org/officeDocument/2006/relationships/image" Target="../media/image89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hyperlink" Target="https://openreview.net/forum?id=H1gsz30cKX" TargetMode="External"/><Relationship Id="rId4" Type="http://schemas.openxmlformats.org/officeDocument/2006/relationships/hyperlink" Target="https://openreview.net/forum?id=H1gsz30cKX" TargetMode="External"/><Relationship Id="rId5" Type="http://schemas.openxmlformats.org/officeDocument/2006/relationships/hyperlink" Target="https://openreview.net/forum?id=H1gsz30cKX" TargetMode="External"/><Relationship Id="rId6" Type="http://schemas.openxmlformats.org/officeDocument/2006/relationships/image" Target="../media/image88.png"/><Relationship Id="rId7" Type="http://schemas.openxmlformats.org/officeDocument/2006/relationships/image" Target="../media/image90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hyperlink" Target="https://openreview.net/forum?id=H1gsz30cKX" TargetMode="External"/><Relationship Id="rId4" Type="http://schemas.openxmlformats.org/officeDocument/2006/relationships/hyperlink" Target="https://openreview.net/forum?id=H1gsz30cKX" TargetMode="External"/><Relationship Id="rId5" Type="http://schemas.openxmlformats.org/officeDocument/2006/relationships/image" Target="../media/image94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hyperlink" Target="https://openreview.net/forum?id=H1gsz30cKX" TargetMode="External"/><Relationship Id="rId4" Type="http://schemas.openxmlformats.org/officeDocument/2006/relationships/hyperlink" Target="https://openreview.net/forum?id=H1gsz30cKX" TargetMode="External"/><Relationship Id="rId5" Type="http://schemas.openxmlformats.org/officeDocument/2006/relationships/image" Target="../media/image95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hyperlink" Target="https://openreview.net/forum?id=H1gsz30cKX" TargetMode="External"/><Relationship Id="rId4" Type="http://schemas.openxmlformats.org/officeDocument/2006/relationships/hyperlink" Target="https://openreview.net/forum?id=H1gsz30cKX" TargetMode="External"/><Relationship Id="rId5" Type="http://schemas.openxmlformats.org/officeDocument/2006/relationships/image" Target="../media/image91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hyperlink" Target="https://openreview.net/forum?id=H1gsz30cKX" TargetMode="External"/><Relationship Id="rId4" Type="http://schemas.openxmlformats.org/officeDocument/2006/relationships/hyperlink" Target="https://openreview.net/forum?id=H1gsz30cKX" TargetMode="External"/><Relationship Id="rId5" Type="http://schemas.openxmlformats.org/officeDocument/2006/relationships/image" Target="../media/image93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hyperlink" Target="https://openreview.net/forum?id=H1gsz30cKX" TargetMode="External"/><Relationship Id="rId4" Type="http://schemas.openxmlformats.org/officeDocument/2006/relationships/hyperlink" Target="https://openreview.net/forum?id=H1gsz30cKX" TargetMode="External"/><Relationship Id="rId5" Type="http://schemas.openxmlformats.org/officeDocument/2006/relationships/image" Target="../media/image101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Relationship Id="rId3" Type="http://schemas.openxmlformats.org/officeDocument/2006/relationships/hyperlink" Target="https://openreview.net/forum?id=H1gsz30cKX" TargetMode="External"/><Relationship Id="rId4" Type="http://schemas.openxmlformats.org/officeDocument/2006/relationships/hyperlink" Target="https://openreview.net/forum?id=H1gsz30cKX" TargetMode="External"/><Relationship Id="rId5" Type="http://schemas.openxmlformats.org/officeDocument/2006/relationships/image" Target="../media/image9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sgugger.github.io/how-do-you-find-a-good-learning-rate.html" TargetMode="External"/><Relationship Id="rId4" Type="http://schemas.openxmlformats.org/officeDocument/2006/relationships/image" Target="../media/image7.png"/><Relationship Id="rId5" Type="http://schemas.openxmlformats.org/officeDocument/2006/relationships/image" Target="../media/image3.png"/><Relationship Id="rId6" Type="http://schemas.openxmlformats.org/officeDocument/2006/relationships/image" Target="../media/image12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Relationship Id="rId3" Type="http://schemas.openxmlformats.org/officeDocument/2006/relationships/hyperlink" Target="https://arxiv.org/abs/1705.07485" TargetMode="External"/><Relationship Id="rId4" Type="http://schemas.openxmlformats.org/officeDocument/2006/relationships/hyperlink" Target="https://arxiv.org/abs/1705.07485" TargetMode="External"/><Relationship Id="rId5" Type="http://schemas.openxmlformats.org/officeDocument/2006/relationships/hyperlink" Target="https://arxiv.org/abs/1806.00451" TargetMode="External"/><Relationship Id="rId6" Type="http://schemas.openxmlformats.org/officeDocument/2006/relationships/image" Target="../media/image113.png"/><Relationship Id="rId7" Type="http://schemas.openxmlformats.org/officeDocument/2006/relationships/image" Target="../media/image104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Relationship Id="rId3" Type="http://schemas.openxmlformats.org/officeDocument/2006/relationships/hyperlink" Target="https://arxiv.org/abs/1705.07485" TargetMode="External"/><Relationship Id="rId4" Type="http://schemas.openxmlformats.org/officeDocument/2006/relationships/image" Target="../media/image98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Relationship Id="rId3" Type="http://schemas.openxmlformats.org/officeDocument/2006/relationships/hyperlink" Target="https://arxiv.org/pdf/1812.01187.pdf" TargetMode="External"/><Relationship Id="rId4" Type="http://schemas.openxmlformats.org/officeDocument/2006/relationships/image" Target="../media/image100.png"/><Relationship Id="rId5" Type="http://schemas.openxmlformats.org/officeDocument/2006/relationships/image" Target="../media/image96.png"/><Relationship Id="rId6" Type="http://schemas.openxmlformats.org/officeDocument/2006/relationships/image" Target="../media/image108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Relationship Id="rId3" Type="http://schemas.openxmlformats.org/officeDocument/2006/relationships/hyperlink" Target="https://arxiv.org/pdf/1812.01187.pdf" TargetMode="External"/><Relationship Id="rId4" Type="http://schemas.openxmlformats.org/officeDocument/2006/relationships/image" Target="../media/image97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Relationship Id="rId3" Type="http://schemas.openxmlformats.org/officeDocument/2006/relationships/hyperlink" Target="https://arxiv.org/pdf/1812.01187.pdf" TargetMode="External"/><Relationship Id="rId4" Type="http://schemas.openxmlformats.org/officeDocument/2006/relationships/image" Target="../media/image102.png"/><Relationship Id="rId5" Type="http://schemas.openxmlformats.org/officeDocument/2006/relationships/image" Target="../media/image107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Relationship Id="rId3" Type="http://schemas.openxmlformats.org/officeDocument/2006/relationships/hyperlink" Target="https://arxiv.org/pdf/1812.01187.pdf" TargetMode="External"/><Relationship Id="rId4" Type="http://schemas.openxmlformats.org/officeDocument/2006/relationships/image" Target="../media/image103.png"/><Relationship Id="rId5" Type="http://schemas.openxmlformats.org/officeDocument/2006/relationships/image" Target="../media/image107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105.png"/><Relationship Id="rId4" Type="http://schemas.openxmlformats.org/officeDocument/2006/relationships/image" Target="../media/image112.png"/><Relationship Id="rId5" Type="http://schemas.openxmlformats.org/officeDocument/2006/relationships/image" Target="../media/image109.png"/><Relationship Id="rId6" Type="http://schemas.openxmlformats.org/officeDocument/2006/relationships/hyperlink" Target="https://arxiv.org/pdf/1812.01187.pdf" TargetMode="External"/><Relationship Id="rId7" Type="http://schemas.openxmlformats.org/officeDocument/2006/relationships/image" Target="../media/image111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Relationship Id="rId3" Type="http://schemas.openxmlformats.org/officeDocument/2006/relationships/hyperlink" Target="https://arxiv.org/pdf/1812.01187.pdf" TargetMode="External"/><Relationship Id="rId4" Type="http://schemas.openxmlformats.org/officeDocument/2006/relationships/image" Target="../media/image106.png"/><Relationship Id="rId5" Type="http://schemas.openxmlformats.org/officeDocument/2006/relationships/image" Target="../media/image1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sgugger.github.io/how-do-you-find-a-good-learning-rate.html" TargetMode="External"/><Relationship Id="rId4" Type="http://schemas.openxmlformats.org/officeDocument/2006/relationships/image" Target="../media/image5.png"/><Relationship Id="rId5" Type="http://schemas.openxmlformats.org/officeDocument/2006/relationships/image" Target="../media/image9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1" Type="http://schemas.openxmlformats.org/officeDocument/2006/relationships/hyperlink" Target="https://arxiv.org/abs/1811.12019" TargetMode="External"/><Relationship Id="rId10" Type="http://schemas.openxmlformats.org/officeDocument/2006/relationships/hyperlink" Target="https://arxiv.org/abs/1711.00489" TargetMode="External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1.xml"/><Relationship Id="rId3" Type="http://schemas.openxmlformats.org/officeDocument/2006/relationships/hyperlink" Target="https://arxiv.org/pdf/1803.09820.pdf" TargetMode="External"/><Relationship Id="rId4" Type="http://schemas.openxmlformats.org/officeDocument/2006/relationships/hyperlink" Target="https://arxiv.org/abs/1506.01186" TargetMode="External"/><Relationship Id="rId9" Type="http://schemas.openxmlformats.org/officeDocument/2006/relationships/hyperlink" Target="https://arxiv.org/abs/1706.02677" TargetMode="External"/><Relationship Id="rId5" Type="http://schemas.openxmlformats.org/officeDocument/2006/relationships/hyperlink" Target="https://sgugger.github.io/the-1cycle-policy.html" TargetMode="External"/><Relationship Id="rId6" Type="http://schemas.openxmlformats.org/officeDocument/2006/relationships/hyperlink" Target="https://arxiv.org/abs/1708.07120" TargetMode="External"/><Relationship Id="rId7" Type="http://schemas.openxmlformats.org/officeDocument/2006/relationships/hyperlink" Target="https://arxiv.org/abs/1608.03983" TargetMode="External"/><Relationship Id="rId8" Type="http://schemas.openxmlformats.org/officeDocument/2006/relationships/hyperlink" Target="https://www.jeremyjordan.me/nn-learning-rate/" TargetMode="External"/></Relationships>
</file>

<file path=ppt/slides/_rels/slide72.xml.rels><?xml version="1.0" encoding="UTF-8" standalone="yes"?><Relationships xmlns="http://schemas.openxmlformats.org/package/2006/relationships"><Relationship Id="rId11" Type="http://schemas.openxmlformats.org/officeDocument/2006/relationships/hyperlink" Target="https://arxiv.org/pdf/1812.01187.pdf" TargetMode="External"/><Relationship Id="rId10" Type="http://schemas.openxmlformats.org/officeDocument/2006/relationships/hyperlink" Target="https://arxiv.org/abs/1705.07485" TargetMode="External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2.xml"/><Relationship Id="rId3" Type="http://schemas.openxmlformats.org/officeDocument/2006/relationships/hyperlink" Target="https://arxiv.org/abs/1711.05101" TargetMode="External"/><Relationship Id="rId4" Type="http://schemas.openxmlformats.org/officeDocument/2006/relationships/hyperlink" Target="https://openreview.net/pdf?id=B1lz-3Rct7" TargetMode="External"/><Relationship Id="rId9" Type="http://schemas.openxmlformats.org/officeDocument/2006/relationships/hyperlink" Target="https://arxiv.org/pdf/1806.00451.pdf" TargetMode="External"/><Relationship Id="rId5" Type="http://schemas.openxmlformats.org/officeDocument/2006/relationships/hyperlink" Target="https://arxiv.org/abs/1512.00567" TargetMode="External"/><Relationship Id="rId6" Type="http://schemas.openxmlformats.org/officeDocument/2006/relationships/hyperlink" Target="https://arxiv.org/abs/1701.06548.pdf" TargetMode="External"/><Relationship Id="rId7" Type="http://schemas.openxmlformats.org/officeDocument/2006/relationships/hyperlink" Target="https://arxiv.org/abs/1710.09412" TargetMode="External"/><Relationship Id="rId8" Type="http://schemas.openxmlformats.org/officeDocument/2006/relationships/hyperlink" Target="https://openreview.net/forum?id=H1gsz30cKX" TargetMode="Externa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1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Relationship Id="rId4" Type="http://schemas.openxmlformats.org/officeDocument/2006/relationships/hyperlink" Target="https://arxiv.org/pdf/1708.07120.pdf" TargetMode="External"/><Relationship Id="rId5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arxiv.org/pdf/1708.07120.pdf" TargetMode="External"/><Relationship Id="rId4" Type="http://schemas.openxmlformats.org/officeDocument/2006/relationships/image" Target="../media/image8.png"/><Relationship Id="rId5" Type="http://schemas.openxmlformats.org/officeDocument/2006/relationships/hyperlink" Target="https://github.com/bckenstler/CLR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7"/>
          <p:cNvSpPr txBox="1"/>
          <p:nvPr>
            <p:ph type="title"/>
          </p:nvPr>
        </p:nvSpPr>
        <p:spPr>
          <a:xfrm>
            <a:off x="647739" y="265872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lang="en-US" sz="3600"/>
              <a:t>Improving deep learning models with bag of tricks</a:t>
            </a:r>
            <a:endParaRPr sz="3600"/>
          </a:p>
        </p:txBody>
      </p:sp>
      <p:sp>
        <p:nvSpPr>
          <p:cNvPr id="72" name="Google Shape;72;p17"/>
          <p:cNvSpPr txBox="1"/>
          <p:nvPr>
            <p:ph idx="1" type="body"/>
          </p:nvPr>
        </p:nvSpPr>
        <p:spPr>
          <a:xfrm>
            <a:off x="647750" y="3989977"/>
            <a:ext cx="10972800" cy="15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ctr">
              <a:spcBef>
                <a:spcPts val="0"/>
              </a:spcBef>
              <a:spcAft>
                <a:spcPts val="2100"/>
              </a:spcAft>
              <a:buClr>
                <a:schemeClr val="lt1"/>
              </a:buClr>
              <a:buFont typeface="Arial"/>
              <a:buNone/>
            </a:pPr>
            <a:r>
              <a:rPr lang="en-US"/>
              <a:t>Krzysztof Kolasiński, 12.12.2018</a:t>
            </a:r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6"/>
          <p:cNvSpPr txBox="1"/>
          <p:nvPr>
            <p:ph type="title"/>
          </p:nvPr>
        </p:nvSpPr>
        <p:spPr>
          <a:xfrm>
            <a:off x="68775" y="75550"/>
            <a:ext cx="118608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>
                <a:solidFill>
                  <a:srgbClr val="139FDA"/>
                </a:solidFill>
              </a:rPr>
              <a:t>Overview: SGDR: Stochastic Gradient Descent with Warm Restarts</a:t>
            </a:r>
            <a:endParaRPr sz="3000">
              <a:solidFill>
                <a:srgbClr val="139FDA"/>
              </a:solidFill>
            </a:endParaRPr>
          </a:p>
        </p:txBody>
      </p:sp>
      <p:sp>
        <p:nvSpPr>
          <p:cNvPr id="154" name="Google Shape;154;p26"/>
          <p:cNvSpPr txBox="1"/>
          <p:nvPr/>
        </p:nvSpPr>
        <p:spPr>
          <a:xfrm>
            <a:off x="228750" y="809250"/>
            <a:ext cx="6629400" cy="25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u="sng">
                <a:solidFill>
                  <a:schemeClr val="hlink"/>
                </a:solidFill>
                <a:hlinkClick r:id="rId3"/>
              </a:rPr>
              <a:t>SGDR</a:t>
            </a:r>
            <a:r>
              <a:rPr lang="en-US" sz="2400" u="sng">
                <a:solidFill>
                  <a:schemeClr val="hlink"/>
                </a:solidFill>
                <a:hlinkClick r:id="rId4"/>
              </a:rPr>
              <a:t> (2017)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155" name="Google Shape;155;p26"/>
          <p:cNvSpPr txBox="1"/>
          <p:nvPr/>
        </p:nvSpPr>
        <p:spPr>
          <a:xfrm>
            <a:off x="5645900" y="2216900"/>
            <a:ext cx="318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26"/>
          <p:cNvSpPr txBox="1"/>
          <p:nvPr/>
        </p:nvSpPr>
        <p:spPr>
          <a:xfrm>
            <a:off x="260700" y="1231000"/>
            <a:ext cx="10959300" cy="25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In many contexts restarts in LR schedule seems to improve convergence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Warm restarts have been already used in CLR paper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It’s another paper which shows the importance of LR scheduling </a:t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pic>
        <p:nvPicPr>
          <p:cNvPr id="157" name="Google Shape;157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2250" y="2831025"/>
            <a:ext cx="5443351" cy="3420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97976" y="2671400"/>
            <a:ext cx="6031599" cy="26741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762325" y="5206726"/>
            <a:ext cx="4776651" cy="145635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6"/>
          <p:cNvSpPr txBox="1"/>
          <p:nvPr/>
        </p:nvSpPr>
        <p:spPr>
          <a:xfrm>
            <a:off x="8420975" y="5342850"/>
            <a:ext cx="3086100" cy="4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Restarts with initial warmup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7"/>
          <p:cNvSpPr txBox="1"/>
          <p:nvPr>
            <p:ph type="title"/>
          </p:nvPr>
        </p:nvSpPr>
        <p:spPr>
          <a:xfrm>
            <a:off x="68775" y="227950"/>
            <a:ext cx="110001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>
                <a:solidFill>
                  <a:srgbClr val="139FDA"/>
                </a:solidFill>
              </a:rPr>
              <a:t>Overview: Super Convergence</a:t>
            </a:r>
            <a:endParaRPr sz="21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000">
              <a:solidFill>
                <a:srgbClr val="139FDA"/>
              </a:solidFill>
            </a:endParaRPr>
          </a:p>
        </p:txBody>
      </p:sp>
      <p:sp>
        <p:nvSpPr>
          <p:cNvPr id="166" name="Google Shape;166;p27"/>
          <p:cNvSpPr txBox="1"/>
          <p:nvPr/>
        </p:nvSpPr>
        <p:spPr>
          <a:xfrm>
            <a:off x="228750" y="809250"/>
            <a:ext cx="11047200" cy="25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u="sng">
                <a:solidFill>
                  <a:schemeClr val="hlink"/>
                </a:solidFill>
                <a:hlinkClick r:id="rId3"/>
              </a:rPr>
              <a:t>Super Convergence</a:t>
            </a:r>
            <a:r>
              <a:rPr lang="en-US" sz="2400"/>
              <a:t> (2018) - </a:t>
            </a:r>
            <a:r>
              <a:rPr lang="en-US" sz="1800">
                <a:solidFill>
                  <a:schemeClr val="dk1"/>
                </a:solidFill>
              </a:rPr>
              <a:t>a phenomena where network can reach convergence for extreme values of LR. Extreme means by order of magnitude bigger than previously reported. 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167" name="Google Shape;167;p27"/>
          <p:cNvSpPr txBox="1"/>
          <p:nvPr/>
        </p:nvSpPr>
        <p:spPr>
          <a:xfrm>
            <a:off x="5645900" y="2216900"/>
            <a:ext cx="318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27"/>
          <p:cNvSpPr txBox="1"/>
          <p:nvPr/>
        </p:nvSpPr>
        <p:spPr>
          <a:xfrm>
            <a:off x="272700" y="1526075"/>
            <a:ext cx="10959300" cy="25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Comments:</a:t>
            </a:r>
            <a:endParaRPr sz="24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larger values of LR require smaller values of other regularizations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this is because big LR already has some regularizing properties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i="1" lang="en-US" sz="1800"/>
              <a:t>“the amount of regularization must be balanced for each dataset and architecture”</a:t>
            </a:r>
            <a:endParaRPr i="1"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pic>
        <p:nvPicPr>
          <p:cNvPr id="169" name="Google Shape;169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66627" y="2942650"/>
            <a:ext cx="9769673" cy="38683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8"/>
          <p:cNvSpPr txBox="1"/>
          <p:nvPr>
            <p:ph type="title"/>
          </p:nvPr>
        </p:nvSpPr>
        <p:spPr>
          <a:xfrm>
            <a:off x="68775" y="227950"/>
            <a:ext cx="110001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>
                <a:solidFill>
                  <a:srgbClr val="139FDA"/>
                </a:solidFill>
              </a:rPr>
              <a:t>Overview: Super Convergence</a:t>
            </a:r>
            <a:endParaRPr sz="21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000">
              <a:solidFill>
                <a:srgbClr val="139FDA"/>
              </a:solidFill>
            </a:endParaRPr>
          </a:p>
        </p:txBody>
      </p:sp>
      <p:sp>
        <p:nvSpPr>
          <p:cNvPr id="175" name="Google Shape;175;p28"/>
          <p:cNvSpPr txBox="1"/>
          <p:nvPr/>
        </p:nvSpPr>
        <p:spPr>
          <a:xfrm>
            <a:off x="228750" y="809250"/>
            <a:ext cx="6629400" cy="25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u="sng">
                <a:solidFill>
                  <a:schemeClr val="hlink"/>
                </a:solidFill>
                <a:hlinkClick r:id="rId3"/>
              </a:rPr>
              <a:t>Super Convergence</a:t>
            </a:r>
            <a:r>
              <a:rPr lang="en-US" sz="2400"/>
              <a:t> (2018)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176" name="Google Shape;176;p28"/>
          <p:cNvSpPr txBox="1"/>
          <p:nvPr/>
        </p:nvSpPr>
        <p:spPr>
          <a:xfrm>
            <a:off x="5645900" y="2216900"/>
            <a:ext cx="318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28"/>
          <p:cNvSpPr txBox="1"/>
          <p:nvPr/>
        </p:nvSpPr>
        <p:spPr>
          <a:xfrm>
            <a:off x="260700" y="1231000"/>
            <a:ext cx="10959300" cy="25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use LR range test to check whether SC is possible for your architecture</a:t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pic>
        <p:nvPicPr>
          <p:cNvPr id="178" name="Google Shape;178;p28"/>
          <p:cNvPicPr preferRelativeResize="0"/>
          <p:nvPr/>
        </p:nvPicPr>
        <p:blipFill rotWithShape="1">
          <a:blip r:embed="rId4">
            <a:alphaModFix/>
          </a:blip>
          <a:srcRect b="1950" l="0" r="0" t="-1950"/>
          <a:stretch/>
        </p:blipFill>
        <p:spPr>
          <a:xfrm>
            <a:off x="1437100" y="2216900"/>
            <a:ext cx="9093276" cy="4082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type="title"/>
          </p:nvPr>
        </p:nvSpPr>
        <p:spPr>
          <a:xfrm>
            <a:off x="68775" y="227950"/>
            <a:ext cx="110001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>
                <a:solidFill>
                  <a:srgbClr val="139FDA"/>
                </a:solidFill>
              </a:rPr>
              <a:t>Overview: Super Convergence</a:t>
            </a:r>
            <a:endParaRPr sz="21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000">
              <a:solidFill>
                <a:srgbClr val="139FDA"/>
              </a:solidFill>
            </a:endParaRPr>
          </a:p>
        </p:txBody>
      </p:sp>
      <p:sp>
        <p:nvSpPr>
          <p:cNvPr id="184" name="Google Shape;184;p29"/>
          <p:cNvSpPr txBox="1"/>
          <p:nvPr/>
        </p:nvSpPr>
        <p:spPr>
          <a:xfrm>
            <a:off x="228750" y="809250"/>
            <a:ext cx="6629400" cy="25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u="sng">
                <a:solidFill>
                  <a:schemeClr val="hlink"/>
                </a:solidFill>
                <a:hlinkClick r:id="rId3"/>
              </a:rPr>
              <a:t>Super Convergence</a:t>
            </a:r>
            <a:r>
              <a:rPr lang="en-US" sz="2400"/>
              <a:t> (2018)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185" name="Google Shape;185;p29"/>
          <p:cNvSpPr txBox="1"/>
          <p:nvPr/>
        </p:nvSpPr>
        <p:spPr>
          <a:xfrm>
            <a:off x="5645900" y="2216900"/>
            <a:ext cx="318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29"/>
          <p:cNvSpPr txBox="1"/>
          <p:nvPr/>
        </p:nvSpPr>
        <p:spPr>
          <a:xfrm>
            <a:off x="260700" y="1231000"/>
            <a:ext cx="10959300" cy="25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SC was observed for limited number of optimizers e.g. Nesterov Momentum but not for Adam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It may also depend on the architecture</a:t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pic>
        <p:nvPicPr>
          <p:cNvPr id="187" name="Google Shape;187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16025" y="2304600"/>
            <a:ext cx="8718024" cy="3460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type="title"/>
          </p:nvPr>
        </p:nvSpPr>
        <p:spPr>
          <a:xfrm>
            <a:off x="985850" y="2408275"/>
            <a:ext cx="9333000" cy="22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139FDA"/>
                </a:solidFill>
              </a:rPr>
              <a:t>Modifying the size of the mini-batch</a:t>
            </a:r>
            <a:endParaRPr sz="3600">
              <a:solidFill>
                <a:srgbClr val="139FDA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1"/>
          <p:cNvSpPr txBox="1"/>
          <p:nvPr>
            <p:ph type="title"/>
          </p:nvPr>
        </p:nvSpPr>
        <p:spPr>
          <a:xfrm>
            <a:off x="68775" y="227950"/>
            <a:ext cx="110001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>
                <a:solidFill>
                  <a:srgbClr val="139FDA"/>
                </a:solidFill>
              </a:rPr>
              <a:t>Overview: Training with extremely large batch size</a:t>
            </a:r>
            <a:endParaRPr sz="21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000">
              <a:solidFill>
                <a:srgbClr val="139FDA"/>
              </a:solidFill>
            </a:endParaRPr>
          </a:p>
        </p:txBody>
      </p:sp>
      <p:sp>
        <p:nvSpPr>
          <p:cNvPr id="198" name="Google Shape;198;p31"/>
          <p:cNvSpPr txBox="1"/>
          <p:nvPr/>
        </p:nvSpPr>
        <p:spPr>
          <a:xfrm>
            <a:off x="228675" y="705575"/>
            <a:ext cx="10680300" cy="25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u="sng">
                <a:solidFill>
                  <a:schemeClr val="hlink"/>
                </a:solidFill>
                <a:hlinkClick r:id="rId3"/>
              </a:rPr>
              <a:t>Accurate, Large Minibatch SGD: Training ImageNet in 1 Hour</a:t>
            </a:r>
            <a:r>
              <a:rPr lang="en-US" sz="2400" u="sng">
                <a:solidFill>
                  <a:schemeClr val="hlink"/>
                </a:solidFill>
                <a:hlinkClick r:id="rId4"/>
              </a:rPr>
              <a:t> (2018)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199" name="Google Shape;199;p31"/>
          <p:cNvSpPr txBox="1"/>
          <p:nvPr/>
        </p:nvSpPr>
        <p:spPr>
          <a:xfrm>
            <a:off x="5645900" y="2216900"/>
            <a:ext cx="318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31"/>
          <p:cNvSpPr txBox="1"/>
          <p:nvPr/>
        </p:nvSpPr>
        <p:spPr>
          <a:xfrm>
            <a:off x="260700" y="1023675"/>
            <a:ext cx="7020000" cy="42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A common knowledge: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larger batch size more accurate gradient directions - less variance,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larger mini-batches are computationally </a:t>
            </a:r>
            <a:r>
              <a:rPr lang="en-US" sz="1800">
                <a:solidFill>
                  <a:schemeClr val="dk1"/>
                </a:solidFill>
              </a:rPr>
              <a:t>more </a:t>
            </a:r>
            <a:r>
              <a:rPr lang="en-US" sz="1800"/>
              <a:t>effective,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however, current research suggests that </a:t>
            </a:r>
            <a:r>
              <a:rPr b="1" lang="en-US" sz="1800"/>
              <a:t>smaller minibatches yield better models</a:t>
            </a:r>
            <a:r>
              <a:rPr lang="en-US" sz="1800"/>
              <a:t> - in terms of generalization error e.g. with simple </a:t>
            </a:r>
            <a:r>
              <a:rPr b="1" lang="en-US" sz="1800"/>
              <a:t>GD you can stack at local minima</a:t>
            </a:r>
            <a:r>
              <a:rPr lang="en-US" sz="1800"/>
              <a:t>, SGD helps to escape from them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on the other hand - larger mini-batches allow for taking larger steps</a:t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pic>
        <p:nvPicPr>
          <p:cNvPr id="201" name="Google Shape;201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80700" y="1658675"/>
            <a:ext cx="4569274" cy="34704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2" name="Google Shape;202;p31"/>
          <p:cNvCxnSpPr/>
          <p:nvPr/>
        </p:nvCxnSpPr>
        <p:spPr>
          <a:xfrm flipH="1" rot="10800000">
            <a:off x="5318925" y="3580475"/>
            <a:ext cx="2807100" cy="22887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3" name="Google Shape;203;p31"/>
          <p:cNvSpPr txBox="1"/>
          <p:nvPr/>
        </p:nvSpPr>
        <p:spPr>
          <a:xfrm>
            <a:off x="3787825" y="5813350"/>
            <a:ext cx="3221700" cy="4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/>
              <a:t>Same Validation error up to 8k batch size</a:t>
            </a:r>
            <a:endParaRPr b="1" sz="18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2"/>
          <p:cNvSpPr txBox="1"/>
          <p:nvPr>
            <p:ph type="title"/>
          </p:nvPr>
        </p:nvSpPr>
        <p:spPr>
          <a:xfrm>
            <a:off x="68775" y="227950"/>
            <a:ext cx="110001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>
                <a:solidFill>
                  <a:srgbClr val="139FDA"/>
                </a:solidFill>
              </a:rPr>
              <a:t>Overview: Training with extremely large batch size</a:t>
            </a:r>
            <a:endParaRPr sz="21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000">
              <a:solidFill>
                <a:srgbClr val="139FDA"/>
              </a:solidFill>
            </a:endParaRPr>
          </a:p>
        </p:txBody>
      </p:sp>
      <p:sp>
        <p:nvSpPr>
          <p:cNvPr id="209" name="Google Shape;209;p32"/>
          <p:cNvSpPr txBox="1"/>
          <p:nvPr/>
        </p:nvSpPr>
        <p:spPr>
          <a:xfrm>
            <a:off x="228675" y="705575"/>
            <a:ext cx="10680300" cy="25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u="sng">
                <a:solidFill>
                  <a:schemeClr val="hlink"/>
                </a:solidFill>
                <a:hlinkClick r:id="rId3"/>
              </a:rPr>
              <a:t>Accurate, Large Minibatch SGD: Training ImageNet in 1 Hour (2018)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210" name="Google Shape;210;p32"/>
          <p:cNvSpPr txBox="1"/>
          <p:nvPr/>
        </p:nvSpPr>
        <p:spPr>
          <a:xfrm>
            <a:off x="5645900" y="2216900"/>
            <a:ext cx="318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32"/>
          <p:cNvSpPr txBox="1"/>
          <p:nvPr/>
        </p:nvSpPr>
        <p:spPr>
          <a:xfrm>
            <a:off x="260700" y="1023675"/>
            <a:ext cx="8841300" cy="42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Discussion of the paper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i="1" lang="en-US" sz="1800"/>
              <a:t>probably</a:t>
            </a:r>
            <a:r>
              <a:rPr lang="en-US" sz="1800"/>
              <a:t> first result which showed that we can achieve good validation accuracy for extremely large mini-batches</a:t>
            </a:r>
            <a:br>
              <a:rPr lang="en-US" sz="1800"/>
            </a:b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Their solution:</a:t>
            </a:r>
            <a:br>
              <a:rPr lang="en-US" sz="1800"/>
            </a:b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b="1" lang="en-US" sz="1800"/>
              <a:t>linear scaling rule</a:t>
            </a:r>
            <a:r>
              <a:rPr lang="en-US" sz="1800"/>
              <a:t> - scale your learning rate with mini-batch,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b="1" lang="en-US" sz="1800"/>
              <a:t>warmup rule</a:t>
            </a:r>
            <a:r>
              <a:rPr lang="en-US" sz="1800"/>
              <a:t> - use lower learning rates at initial stage of training </a:t>
            </a:r>
            <a:br>
              <a:rPr lang="en-US" sz="1800"/>
            </a:b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With this rule their obtain: “</a:t>
            </a:r>
            <a:r>
              <a:rPr i="1" lang="en-US" sz="1800"/>
              <a:t>training/validation error curves that closely match the small minibatch baseline”</a:t>
            </a:r>
            <a:endParaRPr i="1"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1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1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3"/>
          <p:cNvSpPr txBox="1"/>
          <p:nvPr>
            <p:ph type="title"/>
          </p:nvPr>
        </p:nvSpPr>
        <p:spPr>
          <a:xfrm>
            <a:off x="68775" y="227950"/>
            <a:ext cx="110001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>
                <a:solidFill>
                  <a:srgbClr val="139FDA"/>
                </a:solidFill>
              </a:rPr>
              <a:t>Overview: Training with extremely large batch size</a:t>
            </a:r>
            <a:endParaRPr sz="21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000">
              <a:solidFill>
                <a:srgbClr val="139FDA"/>
              </a:solidFill>
            </a:endParaRPr>
          </a:p>
        </p:txBody>
      </p:sp>
      <p:sp>
        <p:nvSpPr>
          <p:cNvPr id="217" name="Google Shape;217;p33"/>
          <p:cNvSpPr txBox="1"/>
          <p:nvPr/>
        </p:nvSpPr>
        <p:spPr>
          <a:xfrm>
            <a:off x="228675" y="705575"/>
            <a:ext cx="10680300" cy="25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u="sng">
                <a:solidFill>
                  <a:schemeClr val="hlink"/>
                </a:solidFill>
                <a:hlinkClick r:id="rId3"/>
              </a:rPr>
              <a:t>Accurate, Large Minibatch SGD: Training ImageNet in 1 Hour (2018)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218" name="Google Shape;218;p33"/>
          <p:cNvSpPr txBox="1"/>
          <p:nvPr/>
        </p:nvSpPr>
        <p:spPr>
          <a:xfrm>
            <a:off x="5645900" y="2216900"/>
            <a:ext cx="318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33"/>
          <p:cNvSpPr txBox="1"/>
          <p:nvPr/>
        </p:nvSpPr>
        <p:spPr>
          <a:xfrm>
            <a:off x="260700" y="1023675"/>
            <a:ext cx="7020000" cy="42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Motivations for the </a:t>
            </a:r>
            <a:r>
              <a:rPr b="1" lang="en-US" sz="2400"/>
              <a:t>linear scaling rul</a:t>
            </a:r>
            <a:r>
              <a:rPr lang="en-US" sz="2400"/>
              <a:t>e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pic>
        <p:nvPicPr>
          <p:cNvPr id="220" name="Google Shape;220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2625" y="2173375"/>
            <a:ext cx="5668975" cy="2255850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33"/>
          <p:cNvSpPr txBox="1"/>
          <p:nvPr/>
        </p:nvSpPr>
        <p:spPr>
          <a:xfrm>
            <a:off x="6668800" y="1467300"/>
            <a:ext cx="50298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The </a:t>
            </a:r>
            <a:r>
              <a:rPr b="1" lang="en-US" sz="1800"/>
              <a:t>amplitude of the noise</a:t>
            </a:r>
            <a:r>
              <a:rPr lang="en-US" sz="1800"/>
              <a:t> of this gradient can be related with batch size B and the training set size N by </a:t>
            </a:r>
            <a:r>
              <a:rPr lang="en-US" sz="1800" u="sng">
                <a:solidFill>
                  <a:schemeClr val="hlink"/>
                </a:solidFill>
                <a:hlinkClick r:id="rId5"/>
              </a:rPr>
              <a:t>[ref]</a:t>
            </a:r>
            <a:endParaRPr sz="1800"/>
          </a:p>
        </p:txBody>
      </p:sp>
      <p:pic>
        <p:nvPicPr>
          <p:cNvPr id="222" name="Google Shape;222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087375" y="2523350"/>
            <a:ext cx="2574850" cy="1034275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33"/>
          <p:cNvSpPr txBox="1"/>
          <p:nvPr/>
        </p:nvSpPr>
        <p:spPr>
          <a:xfrm>
            <a:off x="6668800" y="3677100"/>
            <a:ext cx="50298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US" sz="1800"/>
              <a:t>Quick check:</a:t>
            </a:r>
            <a:r>
              <a:rPr lang="en-US" sz="1800"/>
              <a:t> when B=N there is no noise,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This noise helps to escape from local minima and improve exploration, so we want to keep it constant, when changing batch size. For N &gt;&gt; B we have:</a:t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224" name="Google Shape;224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489250" y="5220025"/>
            <a:ext cx="3896069" cy="831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33"/>
          <p:cNvSpPr txBox="1"/>
          <p:nvPr/>
        </p:nvSpPr>
        <p:spPr>
          <a:xfrm>
            <a:off x="6700700" y="6051025"/>
            <a:ext cx="52050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k-times bigger batch size requires k-times bigger LR, to keep noise amplitude constant</a:t>
            </a:r>
            <a:endParaRPr sz="1800"/>
          </a:p>
        </p:txBody>
      </p:sp>
      <p:pic>
        <p:nvPicPr>
          <p:cNvPr id="226" name="Google Shape;226;p3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1310857" y="5442768"/>
            <a:ext cx="333534" cy="36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4"/>
          <p:cNvSpPr txBox="1"/>
          <p:nvPr>
            <p:ph type="title"/>
          </p:nvPr>
        </p:nvSpPr>
        <p:spPr>
          <a:xfrm>
            <a:off x="68775" y="227950"/>
            <a:ext cx="110001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>
                <a:solidFill>
                  <a:srgbClr val="139FDA"/>
                </a:solidFill>
              </a:rPr>
              <a:t>Overview: Training with extremely large batch size</a:t>
            </a:r>
            <a:endParaRPr sz="21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000">
              <a:solidFill>
                <a:srgbClr val="139FDA"/>
              </a:solidFill>
            </a:endParaRPr>
          </a:p>
        </p:txBody>
      </p:sp>
      <p:sp>
        <p:nvSpPr>
          <p:cNvPr id="232" name="Google Shape;232;p34"/>
          <p:cNvSpPr txBox="1"/>
          <p:nvPr/>
        </p:nvSpPr>
        <p:spPr>
          <a:xfrm>
            <a:off x="228675" y="705575"/>
            <a:ext cx="10648500" cy="69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u="sng">
                <a:solidFill>
                  <a:schemeClr val="hlink"/>
                </a:solidFill>
                <a:hlinkClick r:id="rId3"/>
              </a:rPr>
              <a:t>Accurate, Large Minibatch SGD: Training ImageNet in 1 Hour (2018)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233" name="Google Shape;233;p34"/>
          <p:cNvSpPr txBox="1"/>
          <p:nvPr/>
        </p:nvSpPr>
        <p:spPr>
          <a:xfrm>
            <a:off x="5645900" y="2216900"/>
            <a:ext cx="318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34"/>
          <p:cNvSpPr txBox="1"/>
          <p:nvPr/>
        </p:nvSpPr>
        <p:spPr>
          <a:xfrm>
            <a:off x="260700" y="1023675"/>
            <a:ext cx="7362900" cy="10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Motivation for the </a:t>
            </a:r>
            <a:r>
              <a:rPr b="1" lang="en-US" sz="2400"/>
              <a:t>warmup</a:t>
            </a:r>
            <a:endParaRPr b="1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235" name="Google Shape;235;p34"/>
          <p:cNvSpPr txBox="1"/>
          <p:nvPr/>
        </p:nvSpPr>
        <p:spPr>
          <a:xfrm>
            <a:off x="348275" y="1984850"/>
            <a:ext cx="98829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At the beginning of the training gradients are large and training with larger LR will eventually break the training - weight explosion.</a:t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236" name="Google Shape;236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52850" y="3165900"/>
            <a:ext cx="6486300" cy="1977600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34"/>
          <p:cNvSpPr txBox="1"/>
          <p:nvPr/>
        </p:nvSpPr>
        <p:spPr>
          <a:xfrm>
            <a:off x="348275" y="2698125"/>
            <a:ext cx="98829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Example LR strategy with warmup:</a:t>
            </a:r>
            <a:endParaRPr sz="1800"/>
          </a:p>
        </p:txBody>
      </p:sp>
      <p:cxnSp>
        <p:nvCxnSpPr>
          <p:cNvPr id="238" name="Google Shape;238;p34"/>
          <p:cNvCxnSpPr/>
          <p:nvPr/>
        </p:nvCxnSpPr>
        <p:spPr>
          <a:xfrm flipH="1" rot="10800000">
            <a:off x="5007925" y="5219288"/>
            <a:ext cx="2496000" cy="15900"/>
          </a:xfrm>
          <a:prstGeom prst="straightConnector1">
            <a:avLst/>
          </a:prstGeom>
          <a:noFill/>
          <a:ln cap="flat" cmpd="sng" w="28575">
            <a:solidFill>
              <a:srgbClr val="E0666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9" name="Google Shape;239;p34"/>
          <p:cNvSpPr txBox="1"/>
          <p:nvPr/>
        </p:nvSpPr>
        <p:spPr>
          <a:xfrm>
            <a:off x="5295000" y="5310975"/>
            <a:ext cx="2264700" cy="2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number of iterations</a:t>
            </a:r>
            <a:endParaRPr/>
          </a:p>
        </p:txBody>
      </p:sp>
      <p:sp>
        <p:nvSpPr>
          <p:cNvPr id="240" name="Google Shape;240;p34"/>
          <p:cNvSpPr txBox="1"/>
          <p:nvPr/>
        </p:nvSpPr>
        <p:spPr>
          <a:xfrm>
            <a:off x="2344500" y="3947325"/>
            <a:ext cx="5820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LR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5"/>
          <p:cNvSpPr txBox="1"/>
          <p:nvPr>
            <p:ph type="title"/>
          </p:nvPr>
        </p:nvSpPr>
        <p:spPr>
          <a:xfrm>
            <a:off x="68775" y="227950"/>
            <a:ext cx="110001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>
                <a:solidFill>
                  <a:srgbClr val="139FDA"/>
                </a:solidFill>
              </a:rPr>
              <a:t>Overview: Training with extremely large batch size</a:t>
            </a:r>
            <a:endParaRPr sz="21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000">
              <a:solidFill>
                <a:srgbClr val="139FDA"/>
              </a:solidFill>
            </a:endParaRPr>
          </a:p>
        </p:txBody>
      </p:sp>
      <p:sp>
        <p:nvSpPr>
          <p:cNvPr id="246" name="Google Shape;246;p35"/>
          <p:cNvSpPr txBox="1"/>
          <p:nvPr/>
        </p:nvSpPr>
        <p:spPr>
          <a:xfrm>
            <a:off x="228675" y="705575"/>
            <a:ext cx="10648500" cy="69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u="sng">
                <a:solidFill>
                  <a:schemeClr val="hlink"/>
                </a:solidFill>
                <a:hlinkClick r:id="rId3"/>
              </a:rPr>
              <a:t>Accurate, Large Minibatch SGD: Training ImageNet in 1 Hour (2018)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247" name="Google Shape;247;p35"/>
          <p:cNvSpPr txBox="1"/>
          <p:nvPr/>
        </p:nvSpPr>
        <p:spPr>
          <a:xfrm>
            <a:off x="5645900" y="2216900"/>
            <a:ext cx="318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35"/>
          <p:cNvSpPr txBox="1"/>
          <p:nvPr/>
        </p:nvSpPr>
        <p:spPr>
          <a:xfrm>
            <a:off x="260700" y="1299050"/>
            <a:ext cx="98829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/>
              <a:t>Importance of the warmup on the results</a:t>
            </a:r>
            <a:r>
              <a:rPr b="1" lang="en-US" sz="1800"/>
              <a:t>:</a:t>
            </a:r>
            <a:endParaRPr b="1" sz="1800"/>
          </a:p>
        </p:txBody>
      </p:sp>
      <p:pic>
        <p:nvPicPr>
          <p:cNvPr id="249" name="Google Shape;249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0700" y="1811700"/>
            <a:ext cx="5895551" cy="218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91175" y="1259200"/>
            <a:ext cx="5556300" cy="328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8"/>
          <p:cNvSpPr txBox="1"/>
          <p:nvPr>
            <p:ph idx="1" type="body"/>
          </p:nvPr>
        </p:nvSpPr>
        <p:spPr>
          <a:xfrm>
            <a:off x="415600" y="622233"/>
            <a:ext cx="11360700" cy="455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000000"/>
                </a:solidFill>
              </a:rPr>
              <a:t>Disclaimer</a:t>
            </a:r>
            <a:r>
              <a:rPr lang="en-US">
                <a:solidFill>
                  <a:srgbClr val="000000"/>
                </a:solidFill>
              </a:rPr>
              <a:t>:</a:t>
            </a:r>
            <a:endParaRPr>
              <a:solidFill>
                <a:srgbClr val="000000"/>
              </a:solidFill>
            </a:endParaRPr>
          </a:p>
          <a:p>
            <a:pPr indent="-381000" lvl="0" marL="457200" rtl="0" algn="l"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-US">
                <a:solidFill>
                  <a:srgbClr val="000000"/>
                </a:solidFill>
              </a:rPr>
              <a:t>weakly coupled topics, so may be a little chaotic,</a:t>
            </a:r>
            <a:endParaRPr>
              <a:solidFill>
                <a:srgbClr val="000000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-US">
                <a:solidFill>
                  <a:srgbClr val="000000"/>
                </a:solidFill>
              </a:rPr>
              <a:t>short summaries of interesting problems,</a:t>
            </a:r>
            <a:endParaRPr>
              <a:solidFill>
                <a:srgbClr val="000000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-US">
                <a:solidFill>
                  <a:srgbClr val="000000"/>
                </a:solidFill>
              </a:rPr>
              <a:t>my random thoughts on those problems,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000000"/>
                </a:solidFill>
              </a:rPr>
              <a:t>A rough plan of this presentation:</a:t>
            </a:r>
            <a:endParaRPr b="1">
              <a:solidFill>
                <a:srgbClr val="000000"/>
              </a:solidFill>
            </a:endParaRPr>
          </a:p>
          <a:p>
            <a:pPr indent="-381000" lvl="0" marL="457200" rtl="0" algn="l"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-US">
                <a:solidFill>
                  <a:srgbClr val="000000"/>
                </a:solidFill>
              </a:rPr>
              <a:t>learning schedulers, batch size</a:t>
            </a:r>
            <a:endParaRPr>
              <a:solidFill>
                <a:srgbClr val="000000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-US">
                <a:solidFill>
                  <a:srgbClr val="000000"/>
                </a:solidFill>
              </a:rPr>
              <a:t>optimizers</a:t>
            </a:r>
            <a:endParaRPr>
              <a:solidFill>
                <a:srgbClr val="000000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-US">
                <a:solidFill>
                  <a:srgbClr val="000000"/>
                </a:solidFill>
              </a:rPr>
              <a:t>ZeroInit </a:t>
            </a:r>
            <a:endParaRPr>
              <a:solidFill>
                <a:srgbClr val="000000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-US">
                <a:solidFill>
                  <a:srgbClr val="000000"/>
                </a:solidFill>
              </a:rPr>
              <a:t>mixup, label smoothing</a:t>
            </a:r>
            <a:endParaRPr>
              <a:solidFill>
                <a:srgbClr val="000000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-US">
                <a:solidFill>
                  <a:srgbClr val="000000"/>
                </a:solidFill>
              </a:rPr>
              <a:t>etc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6"/>
          <p:cNvSpPr txBox="1"/>
          <p:nvPr>
            <p:ph type="title"/>
          </p:nvPr>
        </p:nvSpPr>
        <p:spPr>
          <a:xfrm>
            <a:off x="68775" y="227950"/>
            <a:ext cx="110001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>
                <a:solidFill>
                  <a:srgbClr val="139FDA"/>
                </a:solidFill>
              </a:rPr>
              <a:t>Overview: Training with extremely large batch size</a:t>
            </a:r>
            <a:endParaRPr sz="21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000">
              <a:solidFill>
                <a:srgbClr val="139FDA"/>
              </a:solidFill>
            </a:endParaRPr>
          </a:p>
        </p:txBody>
      </p:sp>
      <p:sp>
        <p:nvSpPr>
          <p:cNvPr id="256" name="Google Shape;256;p36"/>
          <p:cNvSpPr txBox="1"/>
          <p:nvPr/>
        </p:nvSpPr>
        <p:spPr>
          <a:xfrm>
            <a:off x="5645900" y="2216900"/>
            <a:ext cx="318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7" name="Google Shape;25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725" y="868925"/>
            <a:ext cx="4225500" cy="2585380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6"/>
          <p:cNvSpPr txBox="1"/>
          <p:nvPr/>
        </p:nvSpPr>
        <p:spPr>
          <a:xfrm>
            <a:off x="252725" y="629200"/>
            <a:ext cx="98829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Training error in function of batch size:</a:t>
            </a:r>
            <a:endParaRPr sz="1800"/>
          </a:p>
        </p:txBody>
      </p:sp>
      <p:pic>
        <p:nvPicPr>
          <p:cNvPr id="259" name="Google Shape;259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30300" y="504100"/>
            <a:ext cx="7609174" cy="6417699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36"/>
          <p:cNvSpPr txBox="1"/>
          <p:nvPr/>
        </p:nvSpPr>
        <p:spPr>
          <a:xfrm>
            <a:off x="152400" y="3405575"/>
            <a:ext cx="4831500" cy="4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Scaling with larger batch size::</a:t>
            </a:r>
            <a:endParaRPr sz="1800"/>
          </a:p>
        </p:txBody>
      </p:sp>
      <p:pic>
        <p:nvPicPr>
          <p:cNvPr id="261" name="Google Shape;261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7812" y="3797350"/>
            <a:ext cx="3715332" cy="3060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7"/>
          <p:cNvSpPr txBox="1"/>
          <p:nvPr>
            <p:ph type="title"/>
          </p:nvPr>
        </p:nvSpPr>
        <p:spPr>
          <a:xfrm>
            <a:off x="68775" y="227950"/>
            <a:ext cx="116217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 u="sng">
                <a:solidFill>
                  <a:schemeClr val="hlink"/>
                </a:solidFill>
                <a:hlinkClick r:id="rId3"/>
              </a:rPr>
              <a:t>Don't Decay the Learning Rate, Increase the Batch Size</a:t>
            </a:r>
            <a:r>
              <a:rPr lang="en-US" sz="2150"/>
              <a:t> (2018)</a:t>
            </a:r>
            <a:endParaRPr sz="21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000">
              <a:solidFill>
                <a:srgbClr val="139FDA"/>
              </a:solidFill>
            </a:endParaRPr>
          </a:p>
        </p:txBody>
      </p:sp>
      <p:sp>
        <p:nvSpPr>
          <p:cNvPr id="267" name="Google Shape;267;p37"/>
          <p:cNvSpPr txBox="1"/>
          <p:nvPr/>
        </p:nvSpPr>
        <p:spPr>
          <a:xfrm>
            <a:off x="5645900" y="2216900"/>
            <a:ext cx="318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37"/>
          <p:cNvSpPr txBox="1"/>
          <p:nvPr/>
        </p:nvSpPr>
        <p:spPr>
          <a:xfrm>
            <a:off x="196800" y="693525"/>
            <a:ext cx="73629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Discussion</a:t>
            </a:r>
            <a:endParaRPr b="1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269" name="Google Shape;269;p37"/>
          <p:cNvSpPr txBox="1"/>
          <p:nvPr/>
        </p:nvSpPr>
        <p:spPr>
          <a:xfrm>
            <a:off x="348275" y="1156850"/>
            <a:ext cx="83838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This time ImageNet in 30 min with batch size up to 65536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Instead of decreasing learning rate by e.g. 2, increase batch size by the same amount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This will decrease gradient noise roughly by factor of 2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The results show the equivalence between those approaches</a:t>
            </a:r>
            <a:endParaRPr sz="1800"/>
          </a:p>
        </p:txBody>
      </p:sp>
      <p:pic>
        <p:nvPicPr>
          <p:cNvPr id="270" name="Google Shape;270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65850" y="1427413"/>
            <a:ext cx="2367100" cy="95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15675" y="2615724"/>
            <a:ext cx="7606699" cy="3716675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37"/>
          <p:cNvSpPr txBox="1"/>
          <p:nvPr/>
        </p:nvSpPr>
        <p:spPr>
          <a:xfrm>
            <a:off x="119600" y="2783075"/>
            <a:ext cx="3620400" cy="9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en-US" sz="1800">
                <a:solidFill>
                  <a:srgbClr val="1155CC"/>
                </a:solidFill>
              </a:rPr>
              <a:t>blue</a:t>
            </a:r>
            <a:r>
              <a:rPr lang="en-US" sz="1800"/>
              <a:t>: decrease LR by factor 5 after some number of steps</a:t>
            </a:r>
            <a:endParaRPr sz="1800"/>
          </a:p>
        </p:txBody>
      </p:sp>
      <p:sp>
        <p:nvSpPr>
          <p:cNvPr id="273" name="Google Shape;273;p37"/>
          <p:cNvSpPr txBox="1"/>
          <p:nvPr/>
        </p:nvSpPr>
        <p:spPr>
          <a:xfrm>
            <a:off x="119600" y="3392675"/>
            <a:ext cx="3620400" cy="9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en-US" sz="1800">
                <a:solidFill>
                  <a:srgbClr val="38761D"/>
                </a:solidFill>
              </a:rPr>
              <a:t>green</a:t>
            </a:r>
            <a:r>
              <a:rPr lang="en-US" sz="1800"/>
              <a:t>: increase batch size by factor 5, then decrease LR by factor 5. Repeat.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en-US" sz="1800">
                <a:solidFill>
                  <a:srgbClr val="CC4125"/>
                </a:solidFill>
              </a:rPr>
              <a:t>red</a:t>
            </a:r>
            <a:r>
              <a:rPr lang="en-US" sz="1800"/>
              <a:t>: increase batch size by factor 5 after some number of steps.</a:t>
            </a:r>
            <a:endParaRPr sz="18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8"/>
          <p:cNvSpPr txBox="1"/>
          <p:nvPr>
            <p:ph type="title"/>
          </p:nvPr>
        </p:nvSpPr>
        <p:spPr>
          <a:xfrm>
            <a:off x="68775" y="227950"/>
            <a:ext cx="116217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 u="sng">
                <a:solidFill>
                  <a:schemeClr val="hlink"/>
                </a:solidFill>
                <a:hlinkClick r:id="rId3"/>
              </a:rPr>
              <a:t>Don't Decay the Learning Rate, Increase the Batch Size</a:t>
            </a:r>
            <a:r>
              <a:rPr lang="en-US" sz="2150"/>
              <a:t> (2018)</a:t>
            </a:r>
            <a:endParaRPr sz="21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000">
              <a:solidFill>
                <a:srgbClr val="139FDA"/>
              </a:solidFill>
            </a:endParaRPr>
          </a:p>
        </p:txBody>
      </p:sp>
      <p:sp>
        <p:nvSpPr>
          <p:cNvPr id="279" name="Google Shape;279;p38"/>
          <p:cNvSpPr txBox="1"/>
          <p:nvPr/>
        </p:nvSpPr>
        <p:spPr>
          <a:xfrm>
            <a:off x="5645900" y="2216900"/>
            <a:ext cx="318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38"/>
          <p:cNvSpPr txBox="1"/>
          <p:nvPr/>
        </p:nvSpPr>
        <p:spPr>
          <a:xfrm>
            <a:off x="196800" y="693525"/>
            <a:ext cx="73629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Discussion</a:t>
            </a:r>
            <a:endParaRPr b="1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281" name="Google Shape;281;p38"/>
          <p:cNvSpPr txBox="1"/>
          <p:nvPr/>
        </p:nvSpPr>
        <p:spPr>
          <a:xfrm>
            <a:off x="348275" y="1156850"/>
            <a:ext cx="83838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This time ImageNet in 30 min </a:t>
            </a:r>
            <a:r>
              <a:rPr lang="en-US" sz="1800">
                <a:solidFill>
                  <a:schemeClr val="dk1"/>
                </a:solidFill>
              </a:rPr>
              <a:t>with batch size up to 65536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Instead of decreasing learning rate by e.g. 2, increase batch size by the same amount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This will decrease gradient noise roughly by factor of 2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The results show the equivalence between those approaches</a:t>
            </a:r>
            <a:endParaRPr sz="1800"/>
          </a:p>
        </p:txBody>
      </p:sp>
      <p:pic>
        <p:nvPicPr>
          <p:cNvPr id="282" name="Google Shape;282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66013" y="2725125"/>
            <a:ext cx="7110564" cy="396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9"/>
          <p:cNvSpPr txBox="1"/>
          <p:nvPr/>
        </p:nvSpPr>
        <p:spPr>
          <a:xfrm>
            <a:off x="5645900" y="2216900"/>
            <a:ext cx="318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39"/>
          <p:cNvSpPr txBox="1"/>
          <p:nvPr/>
        </p:nvSpPr>
        <p:spPr>
          <a:xfrm>
            <a:off x="479700" y="1075575"/>
            <a:ext cx="11232600" cy="34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ImageNet ~75% accuracy in 35/100 epochs with batch size up to: 16384/131072 [NVIDIA </a:t>
            </a:r>
            <a:r>
              <a:rPr lang="en-US" sz="1800" u="sng">
                <a:solidFill>
                  <a:schemeClr val="hlink"/>
                </a:solidFill>
                <a:hlinkClick r:id="rId3"/>
              </a:rPr>
              <a:t>Nov 2018</a:t>
            </a:r>
            <a:r>
              <a:rPr lang="en-US" sz="1800"/>
              <a:t>]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ImageNet ~</a:t>
            </a:r>
            <a:r>
              <a:rPr lang="en-US" sz="1800"/>
              <a:t>76% accuracy in 60 minutes with batch size up to 8K [Facebook </a:t>
            </a:r>
            <a:r>
              <a:rPr lang="en-US" sz="1800" u="sng">
                <a:solidFill>
                  <a:schemeClr val="hlink"/>
                </a:solidFill>
                <a:hlinkClick r:id="rId4"/>
              </a:rPr>
              <a:t>2018</a:t>
            </a:r>
            <a:r>
              <a:rPr lang="en-US" sz="1800"/>
              <a:t>]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ImageNet ~75% accuracy in 15 minutes with batch size up to 32K [</a:t>
            </a:r>
            <a:r>
              <a:rPr lang="en-US" sz="1800" u="sng">
                <a:solidFill>
                  <a:schemeClr val="hlink"/>
                </a:solidFill>
                <a:hlinkClick r:id="rId5"/>
              </a:rPr>
              <a:t>Preferred Networks Inc. Nov 2017</a:t>
            </a:r>
            <a:r>
              <a:rPr lang="en-US" sz="1800"/>
              <a:t>]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ImageNet ~75% accuracy in 14 minutes (64 epochs) with batch size 32K [UC </a:t>
            </a:r>
            <a:r>
              <a:rPr lang="en-US" sz="1800" u="sng">
                <a:solidFill>
                  <a:schemeClr val="hlink"/>
                </a:solidFill>
                <a:hlinkClick r:id="rId6"/>
              </a:rPr>
              <a:t>Berkeley et. al. 2018</a:t>
            </a:r>
            <a:r>
              <a:rPr lang="en-US" sz="1800"/>
              <a:t>]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ImageNet ~75% accuracy in 224 seconds, batch size ~32K [</a:t>
            </a:r>
            <a:r>
              <a:rPr lang="en-US" sz="1800" u="sng">
                <a:solidFill>
                  <a:schemeClr val="hlink"/>
                </a:solidFill>
                <a:hlinkClick r:id="rId7"/>
              </a:rPr>
              <a:t>Sony Oct 2018</a:t>
            </a:r>
            <a:r>
              <a:rPr lang="en-US" sz="1800"/>
              <a:t>]</a:t>
            </a:r>
            <a:endParaRPr sz="1800"/>
          </a:p>
        </p:txBody>
      </p:sp>
      <p:sp>
        <p:nvSpPr>
          <p:cNvPr id="289" name="Google Shape;289;p39"/>
          <p:cNvSpPr txBox="1"/>
          <p:nvPr>
            <p:ph type="title"/>
          </p:nvPr>
        </p:nvSpPr>
        <p:spPr>
          <a:xfrm>
            <a:off x="68775" y="227950"/>
            <a:ext cx="110001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>
                <a:solidFill>
                  <a:srgbClr val="139FDA"/>
                </a:solidFill>
              </a:rPr>
              <a:t>Some records</a:t>
            </a:r>
            <a:endParaRPr sz="21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150"/>
          </a:p>
        </p:txBody>
      </p:sp>
      <p:sp>
        <p:nvSpPr>
          <p:cNvPr id="290" name="Google Shape;290;p39"/>
          <p:cNvSpPr txBox="1"/>
          <p:nvPr/>
        </p:nvSpPr>
        <p:spPr>
          <a:xfrm>
            <a:off x="3704150" y="2736225"/>
            <a:ext cx="2764200" cy="6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SOTA is around 81% now …</a:t>
            </a:r>
            <a:r>
              <a:rPr b="1" lang="en-US"/>
              <a:t> </a:t>
            </a:r>
            <a:endParaRPr b="1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0"/>
          <p:cNvSpPr txBox="1"/>
          <p:nvPr>
            <p:ph type="title"/>
          </p:nvPr>
        </p:nvSpPr>
        <p:spPr>
          <a:xfrm>
            <a:off x="985850" y="2408275"/>
            <a:ext cx="9333000" cy="22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139FDA"/>
                </a:solidFill>
              </a:rPr>
              <a:t>Modifying optimizer and weight decay</a:t>
            </a:r>
            <a:endParaRPr sz="3600">
              <a:solidFill>
                <a:srgbClr val="139FDA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Google Shape;30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13750" y="4328413"/>
            <a:ext cx="5800398" cy="840750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41"/>
          <p:cNvSpPr txBox="1"/>
          <p:nvPr>
            <p:ph type="title"/>
          </p:nvPr>
        </p:nvSpPr>
        <p:spPr>
          <a:xfrm>
            <a:off x="68775" y="227950"/>
            <a:ext cx="117813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>
                <a:solidFill>
                  <a:srgbClr val="139FDA"/>
                </a:solidFill>
              </a:rPr>
              <a:t>AdamW</a:t>
            </a:r>
            <a:r>
              <a:rPr lang="en-US" sz="3000">
                <a:solidFill>
                  <a:srgbClr val="139FDA"/>
                </a:solidFill>
              </a:rPr>
              <a:t>: </a:t>
            </a:r>
            <a:r>
              <a:rPr lang="en-US" sz="3000" u="sng">
                <a:solidFill>
                  <a:schemeClr val="hlink"/>
                </a:solidFill>
                <a:hlinkClick r:id="rId4"/>
              </a:rPr>
              <a:t>Fixing Weight Decay Regularization in Adam</a:t>
            </a:r>
            <a:r>
              <a:rPr lang="en-US" sz="3000">
                <a:solidFill>
                  <a:srgbClr val="139FDA"/>
                </a:solidFill>
              </a:rPr>
              <a:t> (2017/2018)</a:t>
            </a:r>
            <a:endParaRPr sz="21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000">
              <a:solidFill>
                <a:srgbClr val="139FDA"/>
              </a:solidFill>
            </a:endParaRPr>
          </a:p>
        </p:txBody>
      </p:sp>
      <p:sp>
        <p:nvSpPr>
          <p:cNvPr id="302" name="Google Shape;302;p41"/>
          <p:cNvSpPr txBox="1"/>
          <p:nvPr/>
        </p:nvSpPr>
        <p:spPr>
          <a:xfrm>
            <a:off x="5645900" y="2216900"/>
            <a:ext cx="318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41"/>
          <p:cNvSpPr txBox="1"/>
          <p:nvPr/>
        </p:nvSpPr>
        <p:spPr>
          <a:xfrm>
            <a:off x="196800" y="693525"/>
            <a:ext cx="10417200" cy="16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Discussion: a confusion in terminology</a:t>
            </a:r>
            <a:br>
              <a:rPr lang="en-US" sz="2400"/>
            </a:br>
            <a:endParaRPr sz="24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Authors show difference between L2 and weight decay when using optimizers with adaptive learning rate e.g. Adam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According to authors (and some other people) we define </a:t>
            </a:r>
            <a:r>
              <a:rPr b="1" lang="en-US" sz="1800"/>
              <a:t>L2 regularization</a:t>
            </a:r>
            <a:r>
              <a:rPr lang="en-US" sz="1800"/>
              <a:t> as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pic>
        <p:nvPicPr>
          <p:cNvPr id="304" name="Google Shape;304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76419" y="2527975"/>
            <a:ext cx="7365655" cy="1035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41"/>
          <p:cNvSpPr/>
          <p:nvPr/>
        </p:nvSpPr>
        <p:spPr>
          <a:xfrm>
            <a:off x="7583675" y="2408275"/>
            <a:ext cx="2058300" cy="1260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41"/>
          <p:cNvSpPr txBox="1"/>
          <p:nvPr/>
        </p:nvSpPr>
        <p:spPr>
          <a:xfrm>
            <a:off x="196800" y="3734675"/>
            <a:ext cx="10417200" cy="10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However, </a:t>
            </a:r>
            <a:r>
              <a:rPr b="1" lang="en-US" sz="1800"/>
              <a:t>weight decay</a:t>
            </a:r>
            <a:r>
              <a:rPr lang="en-US" sz="1800"/>
              <a:t> is defined as explicit exponential decay of parameters after each gradient step (Note: it’s not an official definition) </a:t>
            </a:r>
            <a:endParaRPr sz="2400"/>
          </a:p>
        </p:txBody>
      </p:sp>
      <p:sp>
        <p:nvSpPr>
          <p:cNvPr id="307" name="Google Shape;307;p41"/>
          <p:cNvSpPr txBox="1"/>
          <p:nvPr/>
        </p:nvSpPr>
        <p:spPr>
          <a:xfrm>
            <a:off x="9792575" y="2583700"/>
            <a:ext cx="2344500" cy="7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/>
              <a:t>l</a:t>
            </a:r>
            <a:r>
              <a:rPr lang="en-US"/>
              <a:t> - layer number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/>
              <a:t>i</a:t>
            </a:r>
            <a:r>
              <a:rPr lang="en-US"/>
              <a:t> - i-th element of </a:t>
            </a:r>
            <a:r>
              <a:rPr b="1" lang="en-US"/>
              <a:t>W</a:t>
            </a:r>
            <a:r>
              <a:rPr lang="en-US"/>
              <a:t> vector</a:t>
            </a:r>
            <a:endParaRPr/>
          </a:p>
        </p:txBody>
      </p:sp>
      <p:sp>
        <p:nvSpPr>
          <p:cNvPr id="308" name="Google Shape;308;p41"/>
          <p:cNvSpPr txBox="1"/>
          <p:nvPr/>
        </p:nvSpPr>
        <p:spPr>
          <a:xfrm>
            <a:off x="8955375" y="4433775"/>
            <a:ext cx="28947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after each step we decrease W by 1-beta factor</a:t>
            </a:r>
            <a:endParaRPr/>
          </a:p>
        </p:txBody>
      </p:sp>
      <p:sp>
        <p:nvSpPr>
          <p:cNvPr id="309" name="Google Shape;309;p41"/>
          <p:cNvSpPr txBox="1"/>
          <p:nvPr/>
        </p:nvSpPr>
        <p:spPr>
          <a:xfrm>
            <a:off x="196800" y="5182475"/>
            <a:ext cx="11342100" cy="10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Both are equivalent when we use simple SGD optimizer. This is</a:t>
            </a:r>
            <a:r>
              <a:rPr lang="en-US" sz="1800"/>
              <a:t> </a:t>
            </a:r>
            <a:r>
              <a:rPr lang="en-US" sz="1800"/>
              <a:t>how it is commonly defined in terms of SGD</a:t>
            </a:r>
            <a:endParaRPr sz="2400"/>
          </a:p>
        </p:txBody>
      </p:sp>
      <p:pic>
        <p:nvPicPr>
          <p:cNvPr id="310" name="Google Shape;310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80325" y="5615446"/>
            <a:ext cx="8575050" cy="1142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2"/>
          <p:cNvSpPr txBox="1"/>
          <p:nvPr>
            <p:ph type="title"/>
          </p:nvPr>
        </p:nvSpPr>
        <p:spPr>
          <a:xfrm>
            <a:off x="68775" y="227950"/>
            <a:ext cx="117813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>
                <a:solidFill>
                  <a:srgbClr val="139FDA"/>
                </a:solidFill>
              </a:rPr>
              <a:t>AdamW: </a:t>
            </a:r>
            <a:r>
              <a:rPr lang="en-US" sz="3000" u="sng">
                <a:solidFill>
                  <a:schemeClr val="hlink"/>
                </a:solidFill>
                <a:hlinkClick r:id="rId3"/>
              </a:rPr>
              <a:t>Fixing Weight Decay Regularization in Adam</a:t>
            </a:r>
            <a:r>
              <a:rPr lang="en-US" sz="3000">
                <a:solidFill>
                  <a:srgbClr val="139FDA"/>
                </a:solidFill>
              </a:rPr>
              <a:t> (2017/2018)</a:t>
            </a:r>
            <a:endParaRPr sz="21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000">
              <a:solidFill>
                <a:srgbClr val="139FDA"/>
              </a:solidFill>
            </a:endParaRPr>
          </a:p>
        </p:txBody>
      </p:sp>
      <p:sp>
        <p:nvSpPr>
          <p:cNvPr id="316" name="Google Shape;316;p42"/>
          <p:cNvSpPr txBox="1"/>
          <p:nvPr/>
        </p:nvSpPr>
        <p:spPr>
          <a:xfrm>
            <a:off x="5645900" y="2216900"/>
            <a:ext cx="318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42"/>
          <p:cNvSpPr txBox="1"/>
          <p:nvPr/>
        </p:nvSpPr>
        <p:spPr>
          <a:xfrm>
            <a:off x="196800" y="693525"/>
            <a:ext cx="10417200" cy="16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Discussion: a confusion in terminology</a:t>
            </a:r>
            <a:br>
              <a:rPr lang="en-US" sz="2400"/>
            </a:br>
            <a:endParaRPr sz="24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This is quite simple thing, really? 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pic>
        <p:nvPicPr>
          <p:cNvPr id="318" name="Google Shape;318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0625" y="1987275"/>
            <a:ext cx="4800600" cy="67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0625" y="5259000"/>
            <a:ext cx="5600700" cy="106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6150" y="2895688"/>
            <a:ext cx="5848350" cy="78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4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2075" y="3988625"/>
            <a:ext cx="5429250" cy="105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4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276775" y="1383825"/>
            <a:ext cx="5389926" cy="4460613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42"/>
          <p:cNvSpPr txBox="1"/>
          <p:nvPr/>
        </p:nvSpPr>
        <p:spPr>
          <a:xfrm>
            <a:off x="7456075" y="5956900"/>
            <a:ext cx="3397200" cy="4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Recent work</a:t>
            </a:r>
            <a:r>
              <a:rPr b="1" lang="en-US" u="sng">
                <a:solidFill>
                  <a:schemeClr val="hlink"/>
                </a:solidFill>
                <a:hlinkClick r:id="rId9"/>
              </a:rPr>
              <a:t> on Weight decay (2019)</a:t>
            </a:r>
            <a:endParaRPr b="1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43"/>
          <p:cNvSpPr txBox="1"/>
          <p:nvPr>
            <p:ph type="title"/>
          </p:nvPr>
        </p:nvSpPr>
        <p:spPr>
          <a:xfrm>
            <a:off x="68775" y="227950"/>
            <a:ext cx="117813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>
                <a:solidFill>
                  <a:srgbClr val="139FDA"/>
                </a:solidFill>
              </a:rPr>
              <a:t>AdamW: </a:t>
            </a:r>
            <a:r>
              <a:rPr lang="en-US" sz="3000" u="sng">
                <a:solidFill>
                  <a:schemeClr val="hlink"/>
                </a:solidFill>
                <a:hlinkClick r:id="rId3"/>
              </a:rPr>
              <a:t>Fixing Weight Decay Regularization in Adam</a:t>
            </a:r>
            <a:r>
              <a:rPr lang="en-US" sz="3000">
                <a:solidFill>
                  <a:srgbClr val="139FDA"/>
                </a:solidFill>
              </a:rPr>
              <a:t> (2017/2018)</a:t>
            </a:r>
            <a:endParaRPr sz="21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000">
              <a:solidFill>
                <a:srgbClr val="139FDA"/>
              </a:solidFill>
            </a:endParaRPr>
          </a:p>
        </p:txBody>
      </p:sp>
      <p:sp>
        <p:nvSpPr>
          <p:cNvPr id="329" name="Google Shape;329;p43"/>
          <p:cNvSpPr txBox="1"/>
          <p:nvPr/>
        </p:nvSpPr>
        <p:spPr>
          <a:xfrm>
            <a:off x="5645900" y="2216900"/>
            <a:ext cx="318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43"/>
          <p:cNvSpPr txBox="1"/>
          <p:nvPr/>
        </p:nvSpPr>
        <p:spPr>
          <a:xfrm>
            <a:off x="196800" y="693525"/>
            <a:ext cx="10417200" cy="16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Discussion: weight decay (WD) and overfitting</a:t>
            </a:r>
            <a:br>
              <a:rPr lang="en-US" sz="2400"/>
            </a:br>
            <a:endParaRPr sz="24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WD may improve generalization and final accuracy of the network,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WD decreases overfitting in two ways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sz="1800"/>
              <a:t>it forces weights to be small, it’s a form of a soft constraint on the weights. In that sense network cannot learn arbitrary weights which would lead to zero training error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sz="1800"/>
              <a:t>in stationary state (assuming such situation) you cannot have zero training error when using WD:</a:t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pic>
        <p:nvPicPr>
          <p:cNvPr id="331" name="Google Shape;331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75350" y="3014900"/>
            <a:ext cx="4783750" cy="828200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43"/>
          <p:cNvSpPr txBox="1"/>
          <p:nvPr/>
        </p:nvSpPr>
        <p:spPr>
          <a:xfrm>
            <a:off x="7974425" y="3165400"/>
            <a:ext cx="3110100" cy="47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 - denotes training step, n-th batch</a:t>
            </a:r>
            <a:endParaRPr/>
          </a:p>
        </p:txBody>
      </p:sp>
      <p:sp>
        <p:nvSpPr>
          <p:cNvPr id="333" name="Google Shape;333;p43"/>
          <p:cNvSpPr txBox="1"/>
          <p:nvPr/>
        </p:nvSpPr>
        <p:spPr>
          <a:xfrm>
            <a:off x="1267925" y="3954725"/>
            <a:ext cx="9752700" cy="62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in stationary state weights should not change (</a:t>
            </a:r>
            <a:r>
              <a:rPr i="1" lang="en-US" sz="1800"/>
              <a:t>this is a simplified picture, and stationary state should be estimated in statistical sense, additionally such stationary state may even not exist</a:t>
            </a:r>
            <a:r>
              <a:rPr lang="en-US" sz="1800"/>
              <a:t>)</a:t>
            </a:r>
            <a:endParaRPr sz="1800"/>
          </a:p>
        </p:txBody>
      </p:sp>
      <p:pic>
        <p:nvPicPr>
          <p:cNvPr id="334" name="Google Shape;334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92325" y="4788988"/>
            <a:ext cx="6817249" cy="925950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43"/>
          <p:cNvSpPr txBox="1"/>
          <p:nvPr/>
        </p:nvSpPr>
        <p:spPr>
          <a:xfrm>
            <a:off x="5901075" y="5767200"/>
            <a:ext cx="4593300" cy="62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CC0000"/>
                </a:solidFill>
              </a:rPr>
              <a:t>gradient cannot vanish during training, which will enhance exploration, however it may also cause that we will escape from the best minimum  :( 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44"/>
          <p:cNvSpPr txBox="1"/>
          <p:nvPr>
            <p:ph type="title"/>
          </p:nvPr>
        </p:nvSpPr>
        <p:spPr>
          <a:xfrm>
            <a:off x="68775" y="227950"/>
            <a:ext cx="117813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>
                <a:solidFill>
                  <a:srgbClr val="139FDA"/>
                </a:solidFill>
              </a:rPr>
              <a:t>AdamW: </a:t>
            </a:r>
            <a:r>
              <a:rPr lang="en-US" sz="3000" u="sng">
                <a:solidFill>
                  <a:schemeClr val="hlink"/>
                </a:solidFill>
                <a:hlinkClick r:id="rId3"/>
              </a:rPr>
              <a:t>Fixing Weight Decay Regularization in Adam</a:t>
            </a:r>
            <a:r>
              <a:rPr lang="en-US" sz="3000">
                <a:solidFill>
                  <a:srgbClr val="139FDA"/>
                </a:solidFill>
              </a:rPr>
              <a:t> (2017/2018)</a:t>
            </a:r>
            <a:endParaRPr sz="21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000">
              <a:solidFill>
                <a:srgbClr val="139FDA"/>
              </a:solidFill>
            </a:endParaRPr>
          </a:p>
        </p:txBody>
      </p:sp>
      <p:sp>
        <p:nvSpPr>
          <p:cNvPr id="341" name="Google Shape;341;p44"/>
          <p:cNvSpPr txBox="1"/>
          <p:nvPr/>
        </p:nvSpPr>
        <p:spPr>
          <a:xfrm>
            <a:off x="5645900" y="2216900"/>
            <a:ext cx="318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p44"/>
          <p:cNvSpPr txBox="1"/>
          <p:nvPr/>
        </p:nvSpPr>
        <p:spPr>
          <a:xfrm>
            <a:off x="196800" y="693525"/>
            <a:ext cx="11206500" cy="13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Discussion: decoupling WD from gradient based update</a:t>
            </a:r>
            <a:br>
              <a:rPr lang="en-US" sz="2400"/>
            </a:br>
            <a:endParaRPr sz="24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Authors propose following change in SGD+momentum optimizer</a:t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pic>
        <p:nvPicPr>
          <p:cNvPr id="343" name="Google Shape;343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52675" y="1843200"/>
            <a:ext cx="6195300" cy="495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23025" y="3198775"/>
            <a:ext cx="3127751" cy="74008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5" name="Google Shape;345;p44"/>
          <p:cNvCxnSpPr>
            <a:stCxn id="344" idx="1"/>
          </p:cNvCxnSpPr>
          <p:nvPr/>
        </p:nvCxnSpPr>
        <p:spPr>
          <a:xfrm flipH="1">
            <a:off x="4481725" y="3568819"/>
            <a:ext cx="3441300" cy="12477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6" name="Google Shape;346;p44"/>
          <p:cNvSpPr txBox="1"/>
          <p:nvPr/>
        </p:nvSpPr>
        <p:spPr>
          <a:xfrm>
            <a:off x="7923025" y="3851650"/>
            <a:ext cx="3532800" cy="77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CC0000"/>
                </a:solidFill>
              </a:rPr>
              <a:t>Note: that </a:t>
            </a:r>
            <a:r>
              <a:rPr b="1" lang="en-US">
                <a:solidFill>
                  <a:srgbClr val="CC0000"/>
                </a:solidFill>
              </a:rPr>
              <a:t>x</a:t>
            </a:r>
            <a:r>
              <a:rPr lang="en-US">
                <a:solidFill>
                  <a:srgbClr val="CC0000"/>
                </a:solidFill>
              </a:rPr>
              <a:t> is a weight vector!</a:t>
            </a:r>
            <a:endParaRPr>
              <a:solidFill>
                <a:srgbClr val="CC0000"/>
              </a:solidFill>
            </a:endParaRPr>
          </a:p>
        </p:txBody>
      </p:sp>
      <p:sp>
        <p:nvSpPr>
          <p:cNvPr id="347" name="Google Shape;347;p44"/>
          <p:cNvSpPr txBox="1"/>
          <p:nvPr/>
        </p:nvSpPr>
        <p:spPr>
          <a:xfrm>
            <a:off x="7551775" y="2346725"/>
            <a:ext cx="3588600" cy="86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Most frameworks add weight decay with L2 regularization i.e. by regularization term in the loss function: 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45"/>
          <p:cNvSpPr txBox="1"/>
          <p:nvPr>
            <p:ph type="title"/>
          </p:nvPr>
        </p:nvSpPr>
        <p:spPr>
          <a:xfrm>
            <a:off x="68775" y="227950"/>
            <a:ext cx="117813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>
                <a:solidFill>
                  <a:srgbClr val="139FDA"/>
                </a:solidFill>
              </a:rPr>
              <a:t>AdamW: </a:t>
            </a:r>
            <a:r>
              <a:rPr lang="en-US" sz="3000" u="sng">
                <a:solidFill>
                  <a:schemeClr val="hlink"/>
                </a:solidFill>
                <a:hlinkClick r:id="rId3"/>
              </a:rPr>
              <a:t>Fixing Weight Decay Regularization in Adam</a:t>
            </a:r>
            <a:r>
              <a:rPr lang="en-US" sz="3000">
                <a:solidFill>
                  <a:srgbClr val="139FDA"/>
                </a:solidFill>
              </a:rPr>
              <a:t> (2017/2018)</a:t>
            </a:r>
            <a:endParaRPr sz="21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000">
              <a:solidFill>
                <a:srgbClr val="139FDA"/>
              </a:solidFill>
            </a:endParaRPr>
          </a:p>
        </p:txBody>
      </p:sp>
      <p:sp>
        <p:nvSpPr>
          <p:cNvPr id="353" name="Google Shape;353;p45"/>
          <p:cNvSpPr txBox="1"/>
          <p:nvPr/>
        </p:nvSpPr>
        <p:spPr>
          <a:xfrm>
            <a:off x="5645900" y="2216900"/>
            <a:ext cx="318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p45"/>
          <p:cNvSpPr txBox="1"/>
          <p:nvPr/>
        </p:nvSpPr>
        <p:spPr>
          <a:xfrm>
            <a:off x="196800" y="693525"/>
            <a:ext cx="11206500" cy="13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Discussion: decoupling WD from gradient based update</a:t>
            </a:r>
            <a:br>
              <a:rPr lang="en-US" sz="2400"/>
            </a:br>
            <a:endParaRPr sz="24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So… the a</a:t>
            </a:r>
            <a:r>
              <a:rPr lang="en-US" sz="1800"/>
              <a:t>uthors propose following change in Adam optimizer and call it AdamW</a:t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pic>
        <p:nvPicPr>
          <p:cNvPr id="355" name="Google Shape;355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7000" y="1892475"/>
            <a:ext cx="4847651" cy="4965525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45"/>
          <p:cNvSpPr txBox="1"/>
          <p:nvPr/>
        </p:nvSpPr>
        <p:spPr>
          <a:xfrm>
            <a:off x="7012050" y="5839750"/>
            <a:ext cx="49041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decoupling WD</a:t>
            </a:r>
            <a:endParaRPr/>
          </a:p>
        </p:txBody>
      </p:sp>
      <p:cxnSp>
        <p:nvCxnSpPr>
          <p:cNvPr id="357" name="Google Shape;357;p45"/>
          <p:cNvCxnSpPr/>
          <p:nvPr/>
        </p:nvCxnSpPr>
        <p:spPr>
          <a:xfrm flipH="1">
            <a:off x="4721000" y="5995475"/>
            <a:ext cx="2120100" cy="16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58" name="Google Shape;358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24075" y="4642725"/>
            <a:ext cx="4488800" cy="1197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9"/>
          <p:cNvSpPr txBox="1"/>
          <p:nvPr>
            <p:ph type="title"/>
          </p:nvPr>
        </p:nvSpPr>
        <p:spPr>
          <a:xfrm>
            <a:off x="985850" y="2408275"/>
            <a:ext cx="9333000" cy="22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139FDA"/>
                </a:solidFill>
              </a:rPr>
              <a:t>Modifying learning rate</a:t>
            </a:r>
            <a:endParaRPr sz="3600">
              <a:solidFill>
                <a:srgbClr val="139FDA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46"/>
          <p:cNvSpPr txBox="1"/>
          <p:nvPr/>
        </p:nvSpPr>
        <p:spPr>
          <a:xfrm>
            <a:off x="448175" y="1606700"/>
            <a:ext cx="5108100" cy="26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US" sz="1800"/>
              <a:t>WD and LR are coupled</a:t>
            </a:r>
            <a:r>
              <a:rPr lang="en-US" sz="1800"/>
              <a:t> when using SGD and Adam optimizers,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this is not the case when using SGDW and AdamW - </a:t>
            </a:r>
            <a:r>
              <a:rPr b="1" lang="en-US" sz="1800"/>
              <a:t>easier hyperparameter selection</a:t>
            </a:r>
            <a:r>
              <a:rPr lang="en-US" sz="1800"/>
              <a:t>, 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they observed that AdamW yield </a:t>
            </a:r>
            <a:r>
              <a:rPr b="1" lang="en-US" sz="1800"/>
              <a:t>better generalization performance and smaller test error</a:t>
            </a:r>
            <a:endParaRPr b="1" sz="1800"/>
          </a:p>
        </p:txBody>
      </p:sp>
      <p:sp>
        <p:nvSpPr>
          <p:cNvPr id="364" name="Google Shape;364;p46"/>
          <p:cNvSpPr txBox="1"/>
          <p:nvPr>
            <p:ph type="title"/>
          </p:nvPr>
        </p:nvSpPr>
        <p:spPr>
          <a:xfrm>
            <a:off x="68775" y="227950"/>
            <a:ext cx="117813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>
                <a:solidFill>
                  <a:srgbClr val="139FDA"/>
                </a:solidFill>
              </a:rPr>
              <a:t>AdamW: </a:t>
            </a:r>
            <a:r>
              <a:rPr lang="en-US" sz="3000" u="sng">
                <a:solidFill>
                  <a:schemeClr val="hlink"/>
                </a:solidFill>
                <a:hlinkClick r:id="rId3"/>
              </a:rPr>
              <a:t>Fixing Weight Decay Regularization in Adam</a:t>
            </a:r>
            <a:r>
              <a:rPr lang="en-US" sz="3000">
                <a:solidFill>
                  <a:srgbClr val="139FDA"/>
                </a:solidFill>
              </a:rPr>
              <a:t> (2017/2018)</a:t>
            </a:r>
            <a:endParaRPr sz="21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000">
              <a:solidFill>
                <a:srgbClr val="139FDA"/>
              </a:solidFill>
            </a:endParaRPr>
          </a:p>
        </p:txBody>
      </p:sp>
      <p:sp>
        <p:nvSpPr>
          <p:cNvPr id="365" name="Google Shape;365;p46"/>
          <p:cNvSpPr txBox="1"/>
          <p:nvPr/>
        </p:nvSpPr>
        <p:spPr>
          <a:xfrm>
            <a:off x="5645900" y="2216900"/>
            <a:ext cx="318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p46"/>
          <p:cNvSpPr txBox="1"/>
          <p:nvPr/>
        </p:nvSpPr>
        <p:spPr>
          <a:xfrm>
            <a:off x="196800" y="693525"/>
            <a:ext cx="11206500" cy="8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Discussion: experimental results</a:t>
            </a:r>
            <a:endParaRPr sz="2400"/>
          </a:p>
        </p:txBody>
      </p:sp>
      <p:pic>
        <p:nvPicPr>
          <p:cNvPr id="367" name="Google Shape;367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99800" y="1329850"/>
            <a:ext cx="6424676" cy="47621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47"/>
          <p:cNvSpPr txBox="1"/>
          <p:nvPr>
            <p:ph type="title"/>
          </p:nvPr>
        </p:nvSpPr>
        <p:spPr>
          <a:xfrm>
            <a:off x="68775" y="227950"/>
            <a:ext cx="117813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>
                <a:solidFill>
                  <a:srgbClr val="139FDA"/>
                </a:solidFill>
              </a:rPr>
              <a:t>AdamW: </a:t>
            </a:r>
            <a:r>
              <a:rPr lang="en-US" sz="3000" u="sng">
                <a:solidFill>
                  <a:schemeClr val="hlink"/>
                </a:solidFill>
                <a:hlinkClick r:id="rId3"/>
              </a:rPr>
              <a:t>Fixing Weight Decay Regularization in Adam</a:t>
            </a:r>
            <a:r>
              <a:rPr lang="en-US" sz="3000">
                <a:solidFill>
                  <a:srgbClr val="139FDA"/>
                </a:solidFill>
              </a:rPr>
              <a:t> (2017/2018)</a:t>
            </a:r>
            <a:endParaRPr sz="21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000">
              <a:solidFill>
                <a:srgbClr val="139FDA"/>
              </a:solidFill>
            </a:endParaRPr>
          </a:p>
        </p:txBody>
      </p:sp>
      <p:sp>
        <p:nvSpPr>
          <p:cNvPr id="373" name="Google Shape;373;p47"/>
          <p:cNvSpPr txBox="1"/>
          <p:nvPr/>
        </p:nvSpPr>
        <p:spPr>
          <a:xfrm>
            <a:off x="5645900" y="2216900"/>
            <a:ext cx="318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p47"/>
          <p:cNvSpPr txBox="1"/>
          <p:nvPr/>
        </p:nvSpPr>
        <p:spPr>
          <a:xfrm>
            <a:off x="196800" y="693525"/>
            <a:ext cx="11206500" cy="13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Discussion: experimental results</a:t>
            </a:r>
            <a:endParaRPr sz="2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pic>
        <p:nvPicPr>
          <p:cNvPr id="375" name="Google Shape;375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8925" y="1850125"/>
            <a:ext cx="4438484" cy="4559475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47"/>
          <p:cNvSpPr txBox="1"/>
          <p:nvPr/>
        </p:nvSpPr>
        <p:spPr>
          <a:xfrm>
            <a:off x="205350" y="1247350"/>
            <a:ext cx="6998100" cy="10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Adam with Cosine Annealing and Warm Restarts (AdamWR):</a:t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377" name="Google Shape;377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94159" y="1247338"/>
            <a:ext cx="3286125" cy="52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97400" y="2110250"/>
            <a:ext cx="7295000" cy="2953675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47"/>
          <p:cNvSpPr txBox="1"/>
          <p:nvPr/>
        </p:nvSpPr>
        <p:spPr>
          <a:xfrm>
            <a:off x="5720700" y="5180450"/>
            <a:ext cx="5682600" cy="12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even better performance when using AdamWR, tested on CIFAR-10 and ImageNet 32x32</a:t>
            </a:r>
            <a:endParaRPr sz="18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48"/>
          <p:cNvSpPr txBox="1"/>
          <p:nvPr>
            <p:ph type="title"/>
          </p:nvPr>
        </p:nvSpPr>
        <p:spPr>
          <a:xfrm>
            <a:off x="68775" y="227950"/>
            <a:ext cx="117813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>
                <a:solidFill>
                  <a:srgbClr val="139FDA"/>
                </a:solidFill>
              </a:rPr>
              <a:t>AdamW: </a:t>
            </a:r>
            <a:r>
              <a:rPr lang="en-US" sz="3000" u="sng">
                <a:solidFill>
                  <a:schemeClr val="hlink"/>
                </a:solidFill>
                <a:hlinkClick r:id="rId3"/>
              </a:rPr>
              <a:t>Fixing Weight Decay Regularization in Adam</a:t>
            </a:r>
            <a:r>
              <a:rPr lang="en-US" sz="3000">
                <a:solidFill>
                  <a:srgbClr val="139FDA"/>
                </a:solidFill>
              </a:rPr>
              <a:t> (2017/2018)</a:t>
            </a:r>
            <a:endParaRPr sz="21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000">
              <a:solidFill>
                <a:srgbClr val="139FDA"/>
              </a:solidFill>
            </a:endParaRPr>
          </a:p>
        </p:txBody>
      </p:sp>
      <p:sp>
        <p:nvSpPr>
          <p:cNvPr id="385" name="Google Shape;385;p48"/>
          <p:cNvSpPr txBox="1"/>
          <p:nvPr/>
        </p:nvSpPr>
        <p:spPr>
          <a:xfrm>
            <a:off x="5645900" y="2216900"/>
            <a:ext cx="318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p48"/>
          <p:cNvSpPr txBox="1"/>
          <p:nvPr/>
        </p:nvSpPr>
        <p:spPr>
          <a:xfrm>
            <a:off x="196800" y="693525"/>
            <a:ext cx="11206500" cy="13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Discussion: general observation</a:t>
            </a:r>
            <a:endParaRPr sz="2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387" name="Google Shape;387;p48"/>
          <p:cNvSpPr txBox="1"/>
          <p:nvPr/>
        </p:nvSpPr>
        <p:spPr>
          <a:xfrm>
            <a:off x="1331750" y="1406850"/>
            <a:ext cx="9411300" cy="10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CC0000"/>
                </a:solidFill>
              </a:rPr>
              <a:t>Note</a:t>
            </a:r>
            <a:r>
              <a:rPr lang="en-US" sz="1800">
                <a:solidFill>
                  <a:srgbClr val="CC0000"/>
                </a:solidFill>
              </a:rPr>
              <a:t>: WD/L2 is usually not the only thing we want to add to final loss, the problem of coupling any regularization to optimizer will also occur.</a:t>
            </a:r>
            <a:endParaRPr sz="1800">
              <a:solidFill>
                <a:srgbClr val="CC0000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CC0000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For example: </a:t>
            </a:r>
            <a:r>
              <a:rPr b="1" lang="en-US" sz="1800"/>
              <a:t>orthogonalization regularization</a:t>
            </a:r>
            <a:r>
              <a:rPr lang="en-US" sz="1800"/>
              <a:t>, when </a:t>
            </a:r>
            <a:r>
              <a:rPr lang="en-US" sz="1800"/>
              <a:t>explicitly</a:t>
            </a:r>
            <a:r>
              <a:rPr lang="en-US" sz="1800"/>
              <a:t> decoupled will lead different update when added to cost function.</a:t>
            </a:r>
            <a:endParaRPr sz="1800"/>
          </a:p>
        </p:txBody>
      </p:sp>
      <p:pic>
        <p:nvPicPr>
          <p:cNvPr id="388" name="Google Shape;388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24925" y="3019675"/>
            <a:ext cx="4424950" cy="918550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p48"/>
          <p:cNvSpPr txBox="1"/>
          <p:nvPr/>
        </p:nvSpPr>
        <p:spPr>
          <a:xfrm>
            <a:off x="727250" y="4516050"/>
            <a:ext cx="10979100" cy="14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 u="sng">
                <a:solidFill>
                  <a:schemeClr val="hlink"/>
                </a:solidFill>
                <a:hlinkClick r:id="rId5"/>
              </a:rPr>
              <a:t>Neural Photo Editing with Introspective Adversarial Networks</a:t>
            </a:r>
            <a:r>
              <a:rPr lang="en-US"/>
              <a:t>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 u="sng">
                <a:solidFill>
                  <a:schemeClr val="hlink"/>
                </a:solidFill>
                <a:hlinkClick r:id="rId6"/>
              </a:rPr>
              <a:t>Tunable Efficient Unitary Neural Networks (EUNN) and their application to RNNs</a:t>
            </a:r>
            <a:r>
              <a:rPr lang="en-US">
                <a:uFill>
                  <a:noFill/>
                </a:uFill>
                <a:hlinkClick r:id="rId7"/>
              </a:rPr>
              <a:t>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 u="sng">
                <a:solidFill>
                  <a:schemeClr val="hlink"/>
                </a:solidFill>
                <a:hlinkClick r:id="rId8"/>
              </a:rPr>
              <a:t>Orthogonal Weight Normalization: Solution to Optimization over Multiple Dependent Stiefel Manifolds in Deep Neural Networks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 u="sng">
                <a:solidFill>
                  <a:schemeClr val="hlink"/>
                </a:solidFill>
                <a:hlinkClick r:id="rId9"/>
              </a:rPr>
              <a:t>On orthogonality and learning recurrent networks with long term dependencies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 u="sng">
                <a:solidFill>
                  <a:schemeClr val="hlink"/>
                </a:solidFill>
                <a:hlinkClick r:id="rId10"/>
              </a:rPr>
              <a:t>All You Need is Beyond a Good Init: Exploring Better Solution for Training Extremely Deep Convolutional Neural Networks with Orthonormality and Modulation</a:t>
            </a:r>
            <a:endParaRPr/>
          </a:p>
        </p:txBody>
      </p:sp>
      <p:sp>
        <p:nvSpPr>
          <p:cNvPr id="390" name="Google Shape;390;p48"/>
          <p:cNvSpPr txBox="1"/>
          <p:nvPr/>
        </p:nvSpPr>
        <p:spPr>
          <a:xfrm>
            <a:off x="566175" y="4035450"/>
            <a:ext cx="7839000" cy="4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Some references which use this regularization:</a:t>
            </a:r>
            <a:endParaRPr sz="18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49"/>
          <p:cNvSpPr txBox="1"/>
          <p:nvPr>
            <p:ph type="title"/>
          </p:nvPr>
        </p:nvSpPr>
        <p:spPr>
          <a:xfrm>
            <a:off x="68775" y="227950"/>
            <a:ext cx="117813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>
                <a:solidFill>
                  <a:srgbClr val="139FDA"/>
                </a:solidFill>
              </a:rPr>
              <a:t>AdamW: </a:t>
            </a:r>
            <a:r>
              <a:rPr lang="en-US" sz="3000" u="sng">
                <a:solidFill>
                  <a:schemeClr val="hlink"/>
                </a:solidFill>
                <a:hlinkClick r:id="rId3"/>
              </a:rPr>
              <a:t>Fixing Weight Decay Regularization in Adam</a:t>
            </a:r>
            <a:r>
              <a:rPr lang="en-US" sz="3000">
                <a:solidFill>
                  <a:srgbClr val="139FDA"/>
                </a:solidFill>
              </a:rPr>
              <a:t> (2017/2018)</a:t>
            </a:r>
            <a:endParaRPr sz="21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000">
              <a:solidFill>
                <a:srgbClr val="139FDA"/>
              </a:solidFill>
            </a:endParaRPr>
          </a:p>
        </p:txBody>
      </p:sp>
      <p:sp>
        <p:nvSpPr>
          <p:cNvPr id="396" name="Google Shape;396;p49"/>
          <p:cNvSpPr txBox="1"/>
          <p:nvPr/>
        </p:nvSpPr>
        <p:spPr>
          <a:xfrm>
            <a:off x="5645900" y="2216900"/>
            <a:ext cx="318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p49"/>
          <p:cNvSpPr txBox="1"/>
          <p:nvPr/>
        </p:nvSpPr>
        <p:spPr>
          <a:xfrm>
            <a:off x="196800" y="693525"/>
            <a:ext cx="11206500" cy="13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Discussion</a:t>
            </a:r>
            <a:r>
              <a:rPr lang="en-US" sz="2400"/>
              <a:t>: how to interpret momentum term ? </a:t>
            </a:r>
            <a:br>
              <a:rPr lang="en-US" sz="2400"/>
            </a:br>
            <a:endParaRPr sz="24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What is a difference between 0.9, 0.95 and 0.99 and 0.999 ?  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Update with momentum:</a:t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pic>
        <p:nvPicPr>
          <p:cNvPr id="398" name="Google Shape;398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85700" y="2216900"/>
            <a:ext cx="4267200" cy="923925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p49"/>
          <p:cNvSpPr txBox="1"/>
          <p:nvPr/>
        </p:nvSpPr>
        <p:spPr>
          <a:xfrm>
            <a:off x="7695325" y="2049425"/>
            <a:ext cx="3460800" cy="4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this is exponential moving average</a:t>
            </a:r>
            <a:endParaRPr/>
          </a:p>
        </p:txBody>
      </p:sp>
      <p:cxnSp>
        <p:nvCxnSpPr>
          <p:cNvPr id="400" name="Google Shape;400;p49"/>
          <p:cNvCxnSpPr>
            <a:stCxn id="399" idx="1"/>
          </p:cNvCxnSpPr>
          <p:nvPr/>
        </p:nvCxnSpPr>
        <p:spPr>
          <a:xfrm flipH="1">
            <a:off x="7025425" y="2292575"/>
            <a:ext cx="669900" cy="1716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01" name="Google Shape;401;p49"/>
          <p:cNvSpPr txBox="1"/>
          <p:nvPr/>
        </p:nvSpPr>
        <p:spPr>
          <a:xfrm>
            <a:off x="196800" y="3429875"/>
            <a:ext cx="10417200" cy="10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Momentum is an exponential moving average:</a:t>
            </a:r>
            <a:endParaRPr sz="2400"/>
          </a:p>
        </p:txBody>
      </p:sp>
      <p:pic>
        <p:nvPicPr>
          <p:cNvPr id="402" name="Google Shape;402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10336" y="3429875"/>
            <a:ext cx="3261984" cy="4733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3" name="Google Shape;403;p49"/>
          <p:cNvCxnSpPr/>
          <p:nvPr/>
        </p:nvCxnSpPr>
        <p:spPr>
          <a:xfrm>
            <a:off x="6953700" y="2583700"/>
            <a:ext cx="1523100" cy="853200"/>
          </a:xfrm>
          <a:prstGeom prst="straightConnector1">
            <a:avLst/>
          </a:prstGeom>
          <a:noFill/>
          <a:ln cap="flat" cmpd="sng" w="28575">
            <a:solidFill>
              <a:srgbClr val="38761D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04" name="Google Shape;404;p49"/>
          <p:cNvSpPr txBox="1"/>
          <p:nvPr/>
        </p:nvSpPr>
        <p:spPr>
          <a:xfrm>
            <a:off x="196800" y="3963275"/>
            <a:ext cx="6756900" cy="10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Let </a:t>
            </a:r>
            <a:r>
              <a:rPr b="1" lang="en-US" sz="1800"/>
              <a:t>m</a:t>
            </a:r>
            <a:r>
              <a:rPr baseline="-25000" lang="en-US" sz="1800"/>
              <a:t>0</a:t>
            </a:r>
            <a:r>
              <a:rPr lang="en-US" sz="1800"/>
              <a:t> = </a:t>
            </a:r>
            <a:r>
              <a:rPr b="1" lang="en-US" sz="1800"/>
              <a:t>0 </a:t>
            </a:r>
            <a:endParaRPr b="1" sz="2400"/>
          </a:p>
        </p:txBody>
      </p:sp>
      <p:pic>
        <p:nvPicPr>
          <p:cNvPr id="405" name="Google Shape;405;p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86075" y="4035450"/>
            <a:ext cx="4751450" cy="263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50"/>
          <p:cNvSpPr txBox="1"/>
          <p:nvPr>
            <p:ph type="title"/>
          </p:nvPr>
        </p:nvSpPr>
        <p:spPr>
          <a:xfrm>
            <a:off x="68775" y="227950"/>
            <a:ext cx="117813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>
                <a:solidFill>
                  <a:srgbClr val="139FDA"/>
                </a:solidFill>
              </a:rPr>
              <a:t>AdamW: </a:t>
            </a:r>
            <a:r>
              <a:rPr lang="en-US" sz="3000" u="sng">
                <a:solidFill>
                  <a:schemeClr val="hlink"/>
                </a:solidFill>
                <a:hlinkClick r:id="rId3"/>
              </a:rPr>
              <a:t>Fixing Weight Decay Regularization in Adam</a:t>
            </a:r>
            <a:r>
              <a:rPr lang="en-US" sz="3000">
                <a:solidFill>
                  <a:srgbClr val="139FDA"/>
                </a:solidFill>
              </a:rPr>
              <a:t> (2017/2018)</a:t>
            </a:r>
            <a:endParaRPr sz="21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000">
              <a:solidFill>
                <a:srgbClr val="139FDA"/>
              </a:solidFill>
            </a:endParaRPr>
          </a:p>
        </p:txBody>
      </p:sp>
      <p:sp>
        <p:nvSpPr>
          <p:cNvPr id="411" name="Google Shape;411;p50"/>
          <p:cNvSpPr txBox="1"/>
          <p:nvPr/>
        </p:nvSpPr>
        <p:spPr>
          <a:xfrm>
            <a:off x="5645900" y="2216900"/>
            <a:ext cx="318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p50"/>
          <p:cNvSpPr txBox="1"/>
          <p:nvPr/>
        </p:nvSpPr>
        <p:spPr>
          <a:xfrm>
            <a:off x="196800" y="693525"/>
            <a:ext cx="11206500" cy="13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Discussion: how to interpret momentum term ? </a:t>
            </a:r>
            <a:br>
              <a:rPr lang="en-US" sz="2400"/>
            </a:br>
            <a:endParaRPr sz="24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The current value of gradient is an exponentially weighted sum of the previous values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Let us change a little bit of notation, from:</a:t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pic>
        <p:nvPicPr>
          <p:cNvPr id="413" name="Google Shape;413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84225" y="2216900"/>
            <a:ext cx="7837201" cy="658900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Google Shape;414;p50"/>
          <p:cNvSpPr txBox="1"/>
          <p:nvPr/>
        </p:nvSpPr>
        <p:spPr>
          <a:xfrm>
            <a:off x="196800" y="2972675"/>
            <a:ext cx="11103000" cy="10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to such a representation where </a:t>
            </a:r>
            <a:r>
              <a:rPr b="1" lang="en-US" sz="1800"/>
              <a:t>t=0</a:t>
            </a:r>
            <a:r>
              <a:rPr lang="en-US" sz="1800"/>
              <a:t> </a:t>
            </a:r>
            <a:r>
              <a:rPr b="1" lang="en-US" sz="1800"/>
              <a:t>always</a:t>
            </a:r>
            <a:r>
              <a:rPr lang="en-US" sz="1800"/>
              <a:t> </a:t>
            </a:r>
            <a:r>
              <a:rPr b="1" lang="en-US" sz="1800"/>
              <a:t>corresponds</a:t>
            </a:r>
            <a:r>
              <a:rPr lang="en-US" sz="1800"/>
              <a:t> to the </a:t>
            </a:r>
            <a:r>
              <a:rPr b="1" lang="en-US" sz="1800"/>
              <a:t>current</a:t>
            </a:r>
            <a:r>
              <a:rPr lang="en-US" sz="1800"/>
              <a:t> value of averaged gradients and t&gt;0 corresponds to the historical ones</a:t>
            </a:r>
            <a:endParaRPr b="1" sz="2400"/>
          </a:p>
        </p:txBody>
      </p:sp>
      <p:cxnSp>
        <p:nvCxnSpPr>
          <p:cNvPr id="415" name="Google Shape;415;p50"/>
          <p:cNvCxnSpPr/>
          <p:nvPr/>
        </p:nvCxnSpPr>
        <p:spPr>
          <a:xfrm flipH="1" rot="10800000">
            <a:off x="3054475" y="4605550"/>
            <a:ext cx="4944300" cy="8100"/>
          </a:xfrm>
          <a:prstGeom prst="straightConnector1">
            <a:avLst/>
          </a:prstGeom>
          <a:noFill/>
          <a:ln cap="flat" cmpd="sng" w="28575">
            <a:solidFill>
              <a:srgbClr val="38761D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16" name="Google Shape;416;p50"/>
          <p:cNvSpPr txBox="1"/>
          <p:nvPr/>
        </p:nvSpPr>
        <p:spPr>
          <a:xfrm>
            <a:off x="4712875" y="4585300"/>
            <a:ext cx="17145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38761D"/>
                </a:solidFill>
              </a:rPr>
              <a:t>historical values</a:t>
            </a:r>
            <a:endParaRPr>
              <a:solidFill>
                <a:srgbClr val="38761D"/>
              </a:solidFill>
            </a:endParaRPr>
          </a:p>
        </p:txBody>
      </p:sp>
      <p:pic>
        <p:nvPicPr>
          <p:cNvPr id="417" name="Google Shape;417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36725" y="3614175"/>
            <a:ext cx="5856897" cy="92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75563" y="5593425"/>
            <a:ext cx="3945464" cy="1035000"/>
          </a:xfrm>
          <a:prstGeom prst="rect">
            <a:avLst/>
          </a:prstGeom>
          <a:noFill/>
          <a:ln>
            <a:noFill/>
          </a:ln>
        </p:spPr>
      </p:pic>
      <p:sp>
        <p:nvSpPr>
          <p:cNvPr id="419" name="Google Shape;419;p50"/>
          <p:cNvSpPr txBox="1"/>
          <p:nvPr/>
        </p:nvSpPr>
        <p:spPr>
          <a:xfrm>
            <a:off x="196800" y="4953875"/>
            <a:ext cx="8049000" cy="10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from this, we can easily compute the number of steps after which the historical contribution of </a:t>
            </a:r>
            <a:r>
              <a:rPr b="1" lang="en-US" sz="1800"/>
              <a:t>G</a:t>
            </a:r>
            <a:r>
              <a:rPr baseline="-25000" lang="en-US" sz="1800"/>
              <a:t>t</a:t>
            </a:r>
            <a:r>
              <a:rPr lang="en-US" sz="1800"/>
              <a:t> will be smaller than e</a:t>
            </a:r>
            <a:r>
              <a:rPr baseline="30000" lang="en-US" sz="1800"/>
              <a:t>-1</a:t>
            </a:r>
            <a:r>
              <a:rPr lang="en-US" sz="1800"/>
              <a:t>:</a:t>
            </a:r>
            <a:endParaRPr b="1" sz="2400"/>
          </a:p>
        </p:txBody>
      </p:sp>
      <p:pic>
        <p:nvPicPr>
          <p:cNvPr id="420" name="Google Shape;420;p5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932275" y="3614175"/>
            <a:ext cx="2671750" cy="229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51"/>
          <p:cNvSpPr txBox="1"/>
          <p:nvPr>
            <p:ph type="title"/>
          </p:nvPr>
        </p:nvSpPr>
        <p:spPr>
          <a:xfrm>
            <a:off x="68775" y="227950"/>
            <a:ext cx="117813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>
                <a:solidFill>
                  <a:srgbClr val="139FDA"/>
                </a:solidFill>
              </a:rPr>
              <a:t>AdamW: </a:t>
            </a:r>
            <a:r>
              <a:rPr lang="en-US" sz="3000" u="sng">
                <a:solidFill>
                  <a:schemeClr val="hlink"/>
                </a:solidFill>
                <a:hlinkClick r:id="rId3"/>
              </a:rPr>
              <a:t>Fixing Weight Decay Regularization in Adam</a:t>
            </a:r>
            <a:r>
              <a:rPr lang="en-US" sz="3000">
                <a:solidFill>
                  <a:srgbClr val="139FDA"/>
                </a:solidFill>
              </a:rPr>
              <a:t> (2017/2018)</a:t>
            </a:r>
            <a:endParaRPr sz="21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000">
              <a:solidFill>
                <a:srgbClr val="139FDA"/>
              </a:solidFill>
            </a:endParaRPr>
          </a:p>
        </p:txBody>
      </p:sp>
      <p:sp>
        <p:nvSpPr>
          <p:cNvPr id="426" name="Google Shape;426;p51"/>
          <p:cNvSpPr txBox="1"/>
          <p:nvPr/>
        </p:nvSpPr>
        <p:spPr>
          <a:xfrm>
            <a:off x="5645900" y="2216900"/>
            <a:ext cx="318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p51"/>
          <p:cNvSpPr txBox="1"/>
          <p:nvPr/>
        </p:nvSpPr>
        <p:spPr>
          <a:xfrm>
            <a:off x="196800" y="693525"/>
            <a:ext cx="11206500" cy="13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Discussion: how to interpret momentum term ? </a:t>
            </a:r>
            <a:br>
              <a:rPr lang="en-US" sz="2400"/>
            </a:br>
            <a:endParaRPr sz="24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The characteristic constant T of the exponential average, says how many steps we need to perform in order to significantly change the value of running average</a:t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pic>
        <p:nvPicPr>
          <p:cNvPr id="428" name="Google Shape;428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72549" y="2182262"/>
            <a:ext cx="3846909" cy="100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28562" y="3248950"/>
            <a:ext cx="6661726" cy="1035000"/>
          </a:xfrm>
          <a:prstGeom prst="rect">
            <a:avLst/>
          </a:prstGeom>
          <a:noFill/>
          <a:ln>
            <a:noFill/>
          </a:ln>
        </p:spPr>
      </p:pic>
      <p:sp>
        <p:nvSpPr>
          <p:cNvPr id="430" name="Google Shape;430;p51"/>
          <p:cNvSpPr txBox="1"/>
          <p:nvPr/>
        </p:nvSpPr>
        <p:spPr>
          <a:xfrm>
            <a:off x="1523100" y="4283950"/>
            <a:ext cx="9051000" cy="7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CC0000"/>
                </a:solidFill>
              </a:rPr>
              <a:t>Note</a:t>
            </a:r>
            <a:r>
              <a:rPr lang="en-US" sz="2400">
                <a:solidFill>
                  <a:srgbClr val="CC0000"/>
                </a:solidFill>
              </a:rPr>
              <a:t>: </a:t>
            </a:r>
            <a:endParaRPr sz="2400">
              <a:solidFill>
                <a:srgbClr val="CC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CC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Char char="●"/>
            </a:pPr>
            <a:r>
              <a:rPr lang="en-US" sz="1800">
                <a:solidFill>
                  <a:srgbClr val="CC0000"/>
                </a:solidFill>
              </a:rPr>
              <a:t>consider beta=0.999, then you need about 1000 iterations to significantly change the updated vector</a:t>
            </a:r>
            <a:endParaRPr sz="1800">
              <a:solidFill>
                <a:srgbClr val="CC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Char char="●"/>
            </a:pPr>
            <a:r>
              <a:rPr lang="en-US" sz="1800">
                <a:solidFill>
                  <a:srgbClr val="CC0000"/>
                </a:solidFill>
              </a:rPr>
              <a:t>when you train with small number of batches you will need to decrease T</a:t>
            </a:r>
            <a:endParaRPr sz="1800">
              <a:solidFill>
                <a:srgbClr val="CC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Char char="●"/>
            </a:pPr>
            <a:r>
              <a:rPr lang="en-US" sz="1800">
                <a:solidFill>
                  <a:srgbClr val="CC0000"/>
                </a:solidFill>
              </a:rPr>
              <a:t>so when you may need to change the size of the batch you will have to tune the value of T</a:t>
            </a:r>
            <a:endParaRPr sz="1800">
              <a:solidFill>
                <a:srgbClr val="CC0000"/>
              </a:solidFill>
            </a:endParaRPr>
          </a:p>
        </p:txBody>
      </p:sp>
      <p:pic>
        <p:nvPicPr>
          <p:cNvPr id="431" name="Google Shape;431;p5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34975" y="598100"/>
            <a:ext cx="3597914" cy="779013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p5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533589" y="2436288"/>
            <a:ext cx="2481782" cy="1985425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p51"/>
          <p:cNvSpPr txBox="1"/>
          <p:nvPr/>
        </p:nvSpPr>
        <p:spPr>
          <a:xfrm>
            <a:off x="9635550" y="2009925"/>
            <a:ext cx="23331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Example: AdamOptimizer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52"/>
          <p:cNvSpPr txBox="1"/>
          <p:nvPr>
            <p:ph type="title"/>
          </p:nvPr>
        </p:nvSpPr>
        <p:spPr>
          <a:xfrm>
            <a:off x="68775" y="227950"/>
            <a:ext cx="117813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>
                <a:solidFill>
                  <a:srgbClr val="139FDA"/>
                </a:solidFill>
              </a:rPr>
              <a:t>AdamW: </a:t>
            </a:r>
            <a:r>
              <a:rPr lang="en-US" sz="3000" u="sng">
                <a:solidFill>
                  <a:schemeClr val="hlink"/>
                </a:solidFill>
                <a:hlinkClick r:id="rId3"/>
              </a:rPr>
              <a:t>Fixing Weight Decay Regularization in Adam</a:t>
            </a:r>
            <a:r>
              <a:rPr lang="en-US" sz="3000">
                <a:solidFill>
                  <a:srgbClr val="139FDA"/>
                </a:solidFill>
              </a:rPr>
              <a:t> (2017/2018)</a:t>
            </a:r>
            <a:endParaRPr sz="21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000">
              <a:solidFill>
                <a:srgbClr val="139FDA"/>
              </a:solidFill>
            </a:endParaRPr>
          </a:p>
        </p:txBody>
      </p:sp>
      <p:sp>
        <p:nvSpPr>
          <p:cNvPr id="439" name="Google Shape;439;p52"/>
          <p:cNvSpPr txBox="1"/>
          <p:nvPr/>
        </p:nvSpPr>
        <p:spPr>
          <a:xfrm>
            <a:off x="5645900" y="2216900"/>
            <a:ext cx="318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" name="Google Shape;440;p52"/>
          <p:cNvSpPr txBox="1"/>
          <p:nvPr/>
        </p:nvSpPr>
        <p:spPr>
          <a:xfrm>
            <a:off x="196800" y="693525"/>
            <a:ext cx="11477700" cy="15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Discussion: learning rate, batch size, weight decay are coupled  </a:t>
            </a:r>
            <a:br>
              <a:rPr lang="en-US" sz="2400"/>
            </a:br>
            <a:endParaRPr sz="24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Changing one of those parameter we will change the effect of the others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We’ve already seen that when we increase batch size we should increase learning rate by the same factor. 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We obtained this rule by assuming that we want to keep gradient noise amplitude constant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We can obtain the same conclusion by analysing very simple gradient descent where gradient is </a:t>
            </a:r>
            <a:r>
              <a:rPr b="1" lang="en-US" sz="1800"/>
              <a:t>constant</a:t>
            </a:r>
            <a:r>
              <a:rPr lang="en-US" sz="1800"/>
              <a:t>. </a:t>
            </a:r>
            <a:r>
              <a:rPr lang="en-US" sz="1800">
                <a:solidFill>
                  <a:srgbClr val="CC0000"/>
                </a:solidFill>
              </a:rPr>
              <a:t>Note: this is an extremely simplification of the problem! </a:t>
            </a:r>
            <a:endParaRPr sz="1800">
              <a:solidFill>
                <a:srgbClr val="CC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After one step we move our weights by:</a:t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441" name="Google Shape;441;p52"/>
          <p:cNvSpPr txBox="1"/>
          <p:nvPr/>
        </p:nvSpPr>
        <p:spPr>
          <a:xfrm>
            <a:off x="196800" y="3734675"/>
            <a:ext cx="10417200" cy="10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After K steps we will get </a:t>
            </a:r>
            <a:endParaRPr sz="2400"/>
          </a:p>
        </p:txBody>
      </p:sp>
      <p:pic>
        <p:nvPicPr>
          <p:cNvPr id="442" name="Google Shape;442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87046" y="3279325"/>
            <a:ext cx="2964205" cy="537300"/>
          </a:xfrm>
          <a:prstGeom prst="rect">
            <a:avLst/>
          </a:prstGeom>
          <a:noFill/>
          <a:ln>
            <a:noFill/>
          </a:ln>
        </p:spPr>
      </p:pic>
      <p:sp>
        <p:nvSpPr>
          <p:cNvPr id="443" name="Google Shape;443;p52"/>
          <p:cNvSpPr txBox="1"/>
          <p:nvPr/>
        </p:nvSpPr>
        <p:spPr>
          <a:xfrm>
            <a:off x="196800" y="4801475"/>
            <a:ext cx="11781300" cy="10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When using </a:t>
            </a:r>
            <a:r>
              <a:rPr b="1" lang="en-US" sz="1800"/>
              <a:t>K-times bigger</a:t>
            </a:r>
            <a:r>
              <a:rPr b="1" lang="en-US" sz="1800"/>
              <a:t> batch</a:t>
            </a:r>
            <a:r>
              <a:rPr lang="en-US" sz="1800"/>
              <a:t> the gradient </a:t>
            </a:r>
            <a:r>
              <a:rPr b="1" lang="en-US" sz="1800"/>
              <a:t>G</a:t>
            </a:r>
            <a:r>
              <a:rPr lang="en-US" sz="1800"/>
              <a:t> will be approximately the same, hence in order to reach the same point </a:t>
            </a:r>
            <a:r>
              <a:rPr b="1" lang="en-US" sz="1800"/>
              <a:t>after single step</a:t>
            </a:r>
            <a:r>
              <a:rPr lang="en-US" sz="1800"/>
              <a:t> we need to </a:t>
            </a:r>
            <a:r>
              <a:rPr b="1" lang="en-US" sz="1800"/>
              <a:t>multiply</a:t>
            </a:r>
            <a:r>
              <a:rPr lang="en-US" sz="1800"/>
              <a:t> LR by K. This is a simple motivation for the </a:t>
            </a:r>
            <a:r>
              <a:rPr i="1" lang="en-US" sz="1800"/>
              <a:t>l</a:t>
            </a:r>
            <a:r>
              <a:rPr b="1" i="1" lang="en-US" sz="1800"/>
              <a:t>inear scaling rule</a:t>
            </a:r>
            <a:r>
              <a:rPr lang="en-US" sz="1800"/>
              <a:t>.</a:t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444" name="Google Shape;444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83175" y="4187850"/>
            <a:ext cx="4879716" cy="59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53"/>
          <p:cNvSpPr txBox="1"/>
          <p:nvPr>
            <p:ph type="title"/>
          </p:nvPr>
        </p:nvSpPr>
        <p:spPr>
          <a:xfrm>
            <a:off x="68775" y="227950"/>
            <a:ext cx="117813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>
                <a:solidFill>
                  <a:srgbClr val="139FDA"/>
                </a:solidFill>
              </a:rPr>
              <a:t>Summary</a:t>
            </a:r>
            <a:r>
              <a:rPr lang="en-US" sz="3000">
                <a:solidFill>
                  <a:srgbClr val="139FDA"/>
                </a:solidFill>
              </a:rPr>
              <a:t>: </a:t>
            </a:r>
            <a:endParaRPr sz="21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000">
              <a:solidFill>
                <a:srgbClr val="139FDA"/>
              </a:solidFill>
            </a:endParaRPr>
          </a:p>
        </p:txBody>
      </p:sp>
      <p:sp>
        <p:nvSpPr>
          <p:cNvPr id="450" name="Google Shape;450;p53"/>
          <p:cNvSpPr txBox="1"/>
          <p:nvPr/>
        </p:nvSpPr>
        <p:spPr>
          <a:xfrm>
            <a:off x="5645900" y="2216900"/>
            <a:ext cx="318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1" name="Google Shape;451;p53"/>
          <p:cNvSpPr txBox="1"/>
          <p:nvPr/>
        </p:nvSpPr>
        <p:spPr>
          <a:xfrm>
            <a:off x="196800" y="693525"/>
            <a:ext cx="11206500" cy="6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Some short summary for all slides so far</a:t>
            </a:r>
            <a:endParaRPr sz="2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452" name="Google Shape;452;p53"/>
          <p:cNvSpPr txBox="1"/>
          <p:nvPr/>
        </p:nvSpPr>
        <p:spPr>
          <a:xfrm>
            <a:off x="205350" y="1247350"/>
            <a:ext cx="11517000" cy="10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choose your LR wisely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use better scheduler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remember that size of the batch is coupled with LR, changing the latter affects the former 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try decoupled weight decay: </a:t>
            </a:r>
            <a:r>
              <a:rPr b="1" lang="en-US" sz="1800"/>
              <a:t>tf.contrib.opt.AdamWOptimizer</a:t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54"/>
          <p:cNvSpPr txBox="1"/>
          <p:nvPr>
            <p:ph type="title"/>
          </p:nvPr>
        </p:nvSpPr>
        <p:spPr>
          <a:xfrm>
            <a:off x="985850" y="2408275"/>
            <a:ext cx="9333000" cy="22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139FDA"/>
                </a:solidFill>
              </a:rPr>
              <a:t>Modifying features and labels</a:t>
            </a:r>
            <a:endParaRPr sz="3600">
              <a:solidFill>
                <a:srgbClr val="139FDA"/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55"/>
          <p:cNvSpPr txBox="1"/>
          <p:nvPr>
            <p:ph type="title"/>
          </p:nvPr>
        </p:nvSpPr>
        <p:spPr>
          <a:xfrm>
            <a:off x="68775" y="227950"/>
            <a:ext cx="117813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>
                <a:solidFill>
                  <a:srgbClr val="139FDA"/>
                </a:solidFill>
              </a:rPr>
              <a:t>Modifying features and labels</a:t>
            </a:r>
            <a:r>
              <a:rPr lang="en-US" sz="3000">
                <a:solidFill>
                  <a:srgbClr val="139FDA"/>
                </a:solidFill>
              </a:rPr>
              <a:t> </a:t>
            </a:r>
            <a:endParaRPr sz="21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000">
              <a:solidFill>
                <a:srgbClr val="139FDA"/>
              </a:solidFill>
            </a:endParaRPr>
          </a:p>
        </p:txBody>
      </p:sp>
      <p:sp>
        <p:nvSpPr>
          <p:cNvPr id="463" name="Google Shape;463;p55"/>
          <p:cNvSpPr txBox="1"/>
          <p:nvPr/>
        </p:nvSpPr>
        <p:spPr>
          <a:xfrm>
            <a:off x="5645900" y="2216900"/>
            <a:ext cx="318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4" name="Google Shape;464;p55"/>
          <p:cNvSpPr txBox="1"/>
          <p:nvPr/>
        </p:nvSpPr>
        <p:spPr>
          <a:xfrm>
            <a:off x="196800" y="693525"/>
            <a:ext cx="11206500" cy="6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I use the tensorflow estimators nomenclature:</a:t>
            </a:r>
            <a:endParaRPr sz="2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465" name="Google Shape;465;p55"/>
          <p:cNvSpPr txBox="1"/>
          <p:nvPr/>
        </p:nvSpPr>
        <p:spPr>
          <a:xfrm>
            <a:off x="205350" y="1247350"/>
            <a:ext cx="11517000" cy="10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US" sz="1800"/>
              <a:t>features</a:t>
            </a:r>
            <a:r>
              <a:rPr lang="en-US" sz="1800"/>
              <a:t>: images, text data, sounds etc...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US" sz="1800"/>
              <a:t>labels</a:t>
            </a:r>
            <a:r>
              <a:rPr lang="en-US" sz="1800"/>
              <a:t>: classes, boxes, segmentation masks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0"/>
          <p:cNvSpPr txBox="1"/>
          <p:nvPr>
            <p:ph type="title"/>
          </p:nvPr>
        </p:nvSpPr>
        <p:spPr>
          <a:xfrm>
            <a:off x="68775" y="227950"/>
            <a:ext cx="110001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>
                <a:solidFill>
                  <a:srgbClr val="139FDA"/>
                </a:solidFill>
              </a:rPr>
              <a:t>Selecting better learning rate</a:t>
            </a:r>
            <a:endParaRPr sz="21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000">
              <a:solidFill>
                <a:srgbClr val="139FDA"/>
              </a:solidFill>
            </a:endParaRPr>
          </a:p>
        </p:txBody>
      </p:sp>
      <p:sp>
        <p:nvSpPr>
          <p:cNvPr id="88" name="Google Shape;88;p20"/>
          <p:cNvSpPr txBox="1"/>
          <p:nvPr/>
        </p:nvSpPr>
        <p:spPr>
          <a:xfrm>
            <a:off x="228750" y="809250"/>
            <a:ext cx="10476600" cy="25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How to guess initial value for the learning rate? 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large learning rate: risk of weight explosion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too small values: we will wait very long before we reach convergence, we can also </a:t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pic>
        <p:nvPicPr>
          <p:cNvPr id="89" name="Google Shape;8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0338" y="2457075"/>
            <a:ext cx="4080525" cy="317205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20"/>
          <p:cNvSpPr txBox="1"/>
          <p:nvPr/>
        </p:nvSpPr>
        <p:spPr>
          <a:xfrm>
            <a:off x="196850" y="6084475"/>
            <a:ext cx="6977700" cy="2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Sources: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4"/>
              </a:rPr>
              <a:t>https://sgugger.github.io/how-do-you-find-a-good-learning-rate.html</a:t>
            </a:r>
            <a:endParaRPr/>
          </a:p>
        </p:txBody>
      </p:sp>
      <p:sp>
        <p:nvSpPr>
          <p:cNvPr id="91" name="Google Shape;91;p20"/>
          <p:cNvSpPr txBox="1"/>
          <p:nvPr/>
        </p:nvSpPr>
        <p:spPr>
          <a:xfrm>
            <a:off x="5614000" y="3468875"/>
            <a:ext cx="6347700" cy="208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CC0000"/>
                </a:solidFill>
              </a:rPr>
              <a:t>Note:</a:t>
            </a:r>
            <a:endParaRPr b="1" sz="1800">
              <a:solidFill>
                <a:srgbClr val="CC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s</a:t>
            </a:r>
            <a:r>
              <a:rPr lang="en-US" sz="1800"/>
              <a:t>mall LR may lead to bigger overfitting,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larger LR has regularizing property,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looking for the best one is a reasonable problem</a:t>
            </a:r>
            <a:endParaRPr sz="1800"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56"/>
          <p:cNvSpPr txBox="1"/>
          <p:nvPr>
            <p:ph type="title"/>
          </p:nvPr>
        </p:nvSpPr>
        <p:spPr>
          <a:xfrm>
            <a:off x="68775" y="227950"/>
            <a:ext cx="117813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>
                <a:solidFill>
                  <a:srgbClr val="139FDA"/>
                </a:solidFill>
              </a:rPr>
              <a:t>Label smoothing</a:t>
            </a:r>
            <a:endParaRPr sz="21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000">
              <a:solidFill>
                <a:srgbClr val="139FDA"/>
              </a:solidFill>
            </a:endParaRPr>
          </a:p>
        </p:txBody>
      </p:sp>
      <p:sp>
        <p:nvSpPr>
          <p:cNvPr id="471" name="Google Shape;471;p56"/>
          <p:cNvSpPr txBox="1"/>
          <p:nvPr/>
        </p:nvSpPr>
        <p:spPr>
          <a:xfrm>
            <a:off x="5645900" y="2216900"/>
            <a:ext cx="318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p56"/>
          <p:cNvSpPr txBox="1"/>
          <p:nvPr/>
        </p:nvSpPr>
        <p:spPr>
          <a:xfrm>
            <a:off x="196800" y="693525"/>
            <a:ext cx="11653200" cy="6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An old idea proposed in: </a:t>
            </a:r>
            <a:r>
              <a:rPr lang="en-US" sz="2400" u="sng">
                <a:solidFill>
                  <a:schemeClr val="hlink"/>
                </a:solidFill>
                <a:hlinkClick r:id="rId3"/>
              </a:rPr>
              <a:t>Rethinking the Inception Architecture for Computer Vision</a:t>
            </a:r>
            <a:endParaRPr sz="2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473" name="Google Shape;473;p56"/>
          <p:cNvSpPr txBox="1"/>
          <p:nvPr/>
        </p:nvSpPr>
        <p:spPr>
          <a:xfrm>
            <a:off x="200925" y="1446725"/>
            <a:ext cx="11517000" cy="10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Modify your one-hot targets with equation (original notation from paper):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474" name="Google Shape;474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31325" y="1906875"/>
            <a:ext cx="7590750" cy="1773250"/>
          </a:xfrm>
          <a:prstGeom prst="rect">
            <a:avLst/>
          </a:prstGeom>
          <a:noFill/>
          <a:ln>
            <a:noFill/>
          </a:ln>
        </p:spPr>
      </p:pic>
      <p:sp>
        <p:nvSpPr>
          <p:cNvPr id="475" name="Google Shape;475;p56"/>
          <p:cNvSpPr/>
          <p:nvPr/>
        </p:nvSpPr>
        <p:spPr>
          <a:xfrm>
            <a:off x="1731325" y="1913775"/>
            <a:ext cx="772800" cy="366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p56"/>
          <p:cNvSpPr txBox="1"/>
          <p:nvPr/>
        </p:nvSpPr>
        <p:spPr>
          <a:xfrm>
            <a:off x="8261500" y="2025500"/>
            <a:ext cx="2599500" cy="4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K</a:t>
            </a:r>
            <a:r>
              <a:rPr lang="en-US"/>
              <a:t> - is the number of classes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epsilon</a:t>
            </a:r>
            <a:r>
              <a:rPr lang="en-US"/>
              <a:t> is a hyperparameter, usually 0.1</a:t>
            </a:r>
            <a:endParaRPr/>
          </a:p>
        </p:txBody>
      </p:sp>
      <p:pic>
        <p:nvPicPr>
          <p:cNvPr id="477" name="Google Shape;477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06800" y="4311000"/>
            <a:ext cx="7590750" cy="2173189"/>
          </a:xfrm>
          <a:prstGeom prst="rect">
            <a:avLst/>
          </a:prstGeom>
          <a:noFill/>
          <a:ln>
            <a:noFill/>
          </a:ln>
        </p:spPr>
      </p:pic>
      <p:sp>
        <p:nvSpPr>
          <p:cNvPr id="478" name="Google Shape;478;p56"/>
          <p:cNvSpPr txBox="1"/>
          <p:nvPr/>
        </p:nvSpPr>
        <p:spPr>
          <a:xfrm>
            <a:off x="200925" y="3808925"/>
            <a:ext cx="11517000" cy="10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Interpretation in terms of minimized cost function: minimize standard CE with new term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479" name="Google Shape;479;p56"/>
          <p:cNvSpPr txBox="1"/>
          <p:nvPr/>
        </p:nvSpPr>
        <p:spPr>
          <a:xfrm>
            <a:off x="6610799" y="4315430"/>
            <a:ext cx="1403400" cy="4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CC0000"/>
                </a:solidFill>
              </a:rPr>
              <a:t>standard CE</a:t>
            </a:r>
            <a:endParaRPr b="1">
              <a:solidFill>
                <a:srgbClr val="CC0000"/>
              </a:solidFill>
            </a:endParaRPr>
          </a:p>
        </p:txBody>
      </p:sp>
      <p:sp>
        <p:nvSpPr>
          <p:cNvPr id="480" name="Google Shape;480;p56"/>
          <p:cNvSpPr txBox="1"/>
          <p:nvPr/>
        </p:nvSpPr>
        <p:spPr>
          <a:xfrm>
            <a:off x="8334175" y="4311000"/>
            <a:ext cx="2909700" cy="4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CC0000"/>
                </a:solidFill>
              </a:rPr>
              <a:t>regularization term</a:t>
            </a:r>
            <a:endParaRPr b="1">
              <a:solidFill>
                <a:srgbClr val="CC0000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57"/>
          <p:cNvSpPr txBox="1"/>
          <p:nvPr>
            <p:ph type="title"/>
          </p:nvPr>
        </p:nvSpPr>
        <p:spPr>
          <a:xfrm>
            <a:off x="68775" y="227950"/>
            <a:ext cx="117813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>
                <a:solidFill>
                  <a:srgbClr val="139FDA"/>
                </a:solidFill>
              </a:rPr>
              <a:t>Label smoothing</a:t>
            </a:r>
            <a:endParaRPr sz="21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000">
              <a:solidFill>
                <a:srgbClr val="139FDA"/>
              </a:solidFill>
            </a:endParaRPr>
          </a:p>
        </p:txBody>
      </p:sp>
      <p:sp>
        <p:nvSpPr>
          <p:cNvPr id="486" name="Google Shape;486;p57"/>
          <p:cNvSpPr txBox="1"/>
          <p:nvPr/>
        </p:nvSpPr>
        <p:spPr>
          <a:xfrm>
            <a:off x="5645900" y="2216900"/>
            <a:ext cx="318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7" name="Google Shape;487;p57"/>
          <p:cNvSpPr txBox="1"/>
          <p:nvPr/>
        </p:nvSpPr>
        <p:spPr>
          <a:xfrm>
            <a:off x="196800" y="693525"/>
            <a:ext cx="11653200" cy="6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In tensorflow we can use: tf.losses.softmax_cross_entropy</a:t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488" name="Google Shape;488;p57"/>
          <p:cNvSpPr/>
          <p:nvPr/>
        </p:nvSpPr>
        <p:spPr>
          <a:xfrm>
            <a:off x="1731325" y="1913775"/>
            <a:ext cx="772800" cy="366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89" name="Google Shape;489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45825" y="1190225"/>
            <a:ext cx="4544550" cy="2122600"/>
          </a:xfrm>
          <a:prstGeom prst="rect">
            <a:avLst/>
          </a:prstGeom>
          <a:noFill/>
          <a:ln>
            <a:noFill/>
          </a:ln>
        </p:spPr>
      </p:pic>
      <p:sp>
        <p:nvSpPr>
          <p:cNvPr id="490" name="Google Shape;490;p57"/>
          <p:cNvSpPr txBox="1"/>
          <p:nvPr/>
        </p:nvSpPr>
        <p:spPr>
          <a:xfrm>
            <a:off x="933000" y="3476850"/>
            <a:ext cx="9051000" cy="86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/>
              <a:t>From docs</a:t>
            </a:r>
            <a:r>
              <a:rPr lang="en-US" sz="1800"/>
              <a:t>:</a:t>
            </a:r>
            <a:r>
              <a:rPr lang="en-US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lang="en-US" sz="18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new_onehot_labels</a:t>
            </a:r>
            <a:r>
              <a:rPr lang="en-US" sz="1800">
                <a:solidFill>
                  <a:schemeClr val="accent2"/>
                </a:solidFill>
                <a:latin typeface="Roboto Mono"/>
                <a:ea typeface="Roboto Mono"/>
                <a:cs typeface="Roboto Mono"/>
                <a:sym typeface="Roboto Mono"/>
              </a:rPr>
              <a:t> = </a:t>
            </a:r>
            <a:r>
              <a:rPr b="1" lang="en-US" sz="1800">
                <a:solidFill>
                  <a:srgbClr val="38761D"/>
                </a:solidFill>
                <a:latin typeface="Roboto Mono"/>
                <a:ea typeface="Roboto Mono"/>
                <a:cs typeface="Roboto Mono"/>
                <a:sym typeface="Roboto Mono"/>
              </a:rPr>
              <a:t>onehot_labels</a:t>
            </a:r>
            <a:r>
              <a:rPr lang="en-US" sz="1800">
                <a:solidFill>
                  <a:schemeClr val="accent2"/>
                </a:solidFill>
                <a:latin typeface="Roboto Mono"/>
                <a:ea typeface="Roboto Mono"/>
                <a:cs typeface="Roboto Mono"/>
                <a:sym typeface="Roboto Mono"/>
              </a:rPr>
              <a:t> * (1 - </a:t>
            </a:r>
            <a:r>
              <a:rPr b="1" lang="en-US" sz="1800">
                <a:solidFill>
                  <a:schemeClr val="accent2"/>
                </a:solidFill>
                <a:latin typeface="Roboto Mono"/>
                <a:ea typeface="Roboto Mono"/>
                <a:cs typeface="Roboto Mono"/>
                <a:sym typeface="Roboto Mono"/>
              </a:rPr>
              <a:t>label_smoothing</a:t>
            </a:r>
            <a:r>
              <a:rPr lang="en-US" sz="1800">
                <a:solidFill>
                  <a:schemeClr val="accent2"/>
                </a:solidFill>
                <a:latin typeface="Roboto Mono"/>
                <a:ea typeface="Roboto Mono"/>
                <a:cs typeface="Roboto Mono"/>
                <a:sym typeface="Roboto Mono"/>
              </a:rPr>
              <a:t>) </a:t>
            </a:r>
            <a:br>
              <a:rPr lang="en-US" sz="1800">
                <a:solidFill>
                  <a:schemeClr val="accent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-US" sz="1800">
                <a:solidFill>
                  <a:schemeClr val="accent2"/>
                </a:solidFill>
                <a:latin typeface="Roboto Mono"/>
                <a:ea typeface="Roboto Mono"/>
                <a:cs typeface="Roboto Mono"/>
                <a:sym typeface="Roboto Mono"/>
              </a:rPr>
              <a:t>          + </a:t>
            </a:r>
            <a:r>
              <a:rPr b="1" lang="en-US" sz="1800">
                <a:solidFill>
                  <a:schemeClr val="accent2"/>
                </a:solidFill>
                <a:latin typeface="Roboto Mono"/>
                <a:ea typeface="Roboto Mono"/>
                <a:cs typeface="Roboto Mono"/>
                <a:sym typeface="Roboto Mono"/>
              </a:rPr>
              <a:t>label_smoothing</a:t>
            </a:r>
            <a:r>
              <a:rPr lang="en-US" sz="1800">
                <a:solidFill>
                  <a:schemeClr val="accent2"/>
                </a:solidFill>
                <a:latin typeface="Roboto Mono"/>
                <a:ea typeface="Roboto Mono"/>
                <a:cs typeface="Roboto Mono"/>
                <a:sym typeface="Roboto Mono"/>
              </a:rPr>
              <a:t> / </a:t>
            </a:r>
            <a:r>
              <a:rPr b="1" lang="en-US" sz="1800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rPr>
              <a:t>num_classes</a:t>
            </a:r>
            <a:endParaRPr b="1" sz="1800">
              <a:solidFill>
                <a:schemeClr val="accent5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58"/>
          <p:cNvSpPr txBox="1"/>
          <p:nvPr>
            <p:ph type="title"/>
          </p:nvPr>
        </p:nvSpPr>
        <p:spPr>
          <a:xfrm>
            <a:off x="68775" y="227950"/>
            <a:ext cx="117813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>
                <a:solidFill>
                  <a:srgbClr val="139FDA"/>
                </a:solidFill>
              </a:rPr>
              <a:t>Label smoothing - motivations with toy model</a:t>
            </a:r>
            <a:endParaRPr sz="21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000">
              <a:solidFill>
                <a:srgbClr val="139FDA"/>
              </a:solidFill>
            </a:endParaRPr>
          </a:p>
        </p:txBody>
      </p:sp>
      <p:sp>
        <p:nvSpPr>
          <p:cNvPr id="496" name="Google Shape;496;p58"/>
          <p:cNvSpPr txBox="1"/>
          <p:nvPr/>
        </p:nvSpPr>
        <p:spPr>
          <a:xfrm>
            <a:off x="5645900" y="2216900"/>
            <a:ext cx="318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" name="Google Shape;497;p58"/>
          <p:cNvSpPr txBox="1"/>
          <p:nvPr/>
        </p:nvSpPr>
        <p:spPr>
          <a:xfrm>
            <a:off x="196800" y="693525"/>
            <a:ext cx="11653200" cy="12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As every regularization method label smoothing aims to reduce overfitting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This overfitting usually comes from the fact we train the model to be </a:t>
            </a:r>
            <a:r>
              <a:rPr lang="en-US" sz="1800"/>
              <a:t>overconfident</a:t>
            </a:r>
            <a:r>
              <a:rPr lang="en-US" sz="1800"/>
              <a:t> in predictions i.e. model gives extremely high scores</a:t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</a:rPr>
              <a:t>A toy model which shows the importance of label smoothing:</a:t>
            </a:r>
            <a:endParaRPr b="1"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498" name="Google Shape;498;p58"/>
          <p:cNvSpPr txBox="1"/>
          <p:nvPr/>
        </p:nvSpPr>
        <p:spPr>
          <a:xfrm>
            <a:off x="334900" y="2424225"/>
            <a:ext cx="10478400" cy="5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consider following classification problem with three classes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we have following features and labels pairs: </a:t>
            </a:r>
            <a:br>
              <a:rPr lang="en-US" sz="1800"/>
            </a:br>
            <a:r>
              <a:rPr lang="en-US" sz="1800"/>
              <a:t>	      </a:t>
            </a:r>
            <a:r>
              <a:rPr lang="en-US" sz="1800">
                <a:latin typeface="Roboto Mono"/>
                <a:ea typeface="Roboto Mono"/>
                <a:cs typeface="Roboto Mono"/>
                <a:sym typeface="Roboto Mono"/>
              </a:rPr>
              <a:t>{x=[1, 0, 1],y=0}, </a:t>
            </a:r>
            <a:r>
              <a:rPr lang="en-US"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{x=[1, 0, -1],y=1}, {x=[0, 1, 0],y=2}</a:t>
            </a:r>
            <a:endParaRPr sz="18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We create following one layer neural network:</a:t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499" name="Google Shape;499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8325" y="3810263"/>
            <a:ext cx="3104384" cy="53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69825" y="3516524"/>
            <a:ext cx="3141075" cy="1052625"/>
          </a:xfrm>
          <a:prstGeom prst="rect">
            <a:avLst/>
          </a:prstGeom>
          <a:noFill/>
          <a:ln>
            <a:noFill/>
          </a:ln>
        </p:spPr>
      </p:pic>
      <p:sp>
        <p:nvSpPr>
          <p:cNvPr id="501" name="Google Shape;501;p58"/>
          <p:cNvSpPr txBox="1"/>
          <p:nvPr/>
        </p:nvSpPr>
        <p:spPr>
          <a:xfrm>
            <a:off x="334900" y="4634025"/>
            <a:ext cx="10478400" cy="5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an example matrix (with a&gt;0) which solves this problem may have following form</a:t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502" name="Google Shape;502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5261700"/>
            <a:ext cx="2875900" cy="116721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3" name="Google Shape;503;p5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68348" y="5338875"/>
            <a:ext cx="2477550" cy="1012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4" name="Google Shape;504;p5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10125" y="5362900"/>
            <a:ext cx="2641877" cy="96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5" name="Google Shape;505;p5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069225" y="5362275"/>
            <a:ext cx="2477550" cy="966075"/>
          </a:xfrm>
          <a:prstGeom prst="rect">
            <a:avLst/>
          </a:prstGeom>
          <a:noFill/>
          <a:ln>
            <a:noFill/>
          </a:ln>
        </p:spPr>
      </p:pic>
      <p:sp>
        <p:nvSpPr>
          <p:cNvPr id="506" name="Google Shape;506;p58"/>
          <p:cNvSpPr txBox="1"/>
          <p:nvPr/>
        </p:nvSpPr>
        <p:spPr>
          <a:xfrm>
            <a:off x="3819750" y="6351750"/>
            <a:ext cx="81768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CC0000"/>
                </a:solidFill>
              </a:rPr>
              <a:t>each class will be correctly predicted with this matrix, however what is an optimal value for a?</a:t>
            </a:r>
            <a:endParaRPr>
              <a:solidFill>
                <a:srgbClr val="CC0000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1" name="Google Shape;511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34551" y="3017250"/>
            <a:ext cx="4654500" cy="1068150"/>
          </a:xfrm>
          <a:prstGeom prst="rect">
            <a:avLst/>
          </a:prstGeom>
          <a:noFill/>
          <a:ln>
            <a:noFill/>
          </a:ln>
        </p:spPr>
      </p:pic>
      <p:sp>
        <p:nvSpPr>
          <p:cNvPr id="512" name="Google Shape;512;p59"/>
          <p:cNvSpPr txBox="1"/>
          <p:nvPr>
            <p:ph type="title"/>
          </p:nvPr>
        </p:nvSpPr>
        <p:spPr>
          <a:xfrm>
            <a:off x="68775" y="227950"/>
            <a:ext cx="117813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>
                <a:solidFill>
                  <a:srgbClr val="139FDA"/>
                </a:solidFill>
              </a:rPr>
              <a:t>Label smoothing - motivations</a:t>
            </a:r>
            <a:endParaRPr sz="21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000">
              <a:solidFill>
                <a:srgbClr val="139FDA"/>
              </a:solidFill>
            </a:endParaRPr>
          </a:p>
        </p:txBody>
      </p:sp>
      <p:sp>
        <p:nvSpPr>
          <p:cNvPr id="513" name="Google Shape;513;p59"/>
          <p:cNvSpPr txBox="1"/>
          <p:nvPr/>
        </p:nvSpPr>
        <p:spPr>
          <a:xfrm>
            <a:off x="5645900" y="2216900"/>
            <a:ext cx="318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" name="Google Shape;514;p59"/>
          <p:cNvSpPr txBox="1"/>
          <p:nvPr/>
        </p:nvSpPr>
        <p:spPr>
          <a:xfrm>
            <a:off x="334900" y="595425"/>
            <a:ext cx="10478400" cy="5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we have following features and labels pairs: </a:t>
            </a:r>
            <a:br>
              <a:rPr lang="en-US" sz="1800"/>
            </a:br>
            <a:r>
              <a:rPr lang="en-US" sz="1800"/>
              <a:t>	      </a:t>
            </a:r>
            <a:r>
              <a:rPr lang="en-US" sz="1800">
                <a:latin typeface="Roboto Mono"/>
                <a:ea typeface="Roboto Mono"/>
                <a:cs typeface="Roboto Mono"/>
                <a:sym typeface="Roboto Mono"/>
              </a:rPr>
              <a:t>{x=[1, 0, 1],y=0}, </a:t>
            </a:r>
            <a:r>
              <a:rPr lang="en-US"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{x=[1, 0, -1],y=1}, {x=[0, 1, 0],y=2}</a:t>
            </a:r>
            <a:endParaRPr sz="18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We create following one layer neural network:</a:t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515" name="Google Shape;515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78850" y="1868550"/>
            <a:ext cx="3104384" cy="537300"/>
          </a:xfrm>
          <a:prstGeom prst="rect">
            <a:avLst/>
          </a:prstGeom>
          <a:noFill/>
          <a:ln>
            <a:noFill/>
          </a:ln>
        </p:spPr>
      </p:pic>
      <p:sp>
        <p:nvSpPr>
          <p:cNvPr id="516" name="Google Shape;516;p59"/>
          <p:cNvSpPr txBox="1"/>
          <p:nvPr/>
        </p:nvSpPr>
        <p:spPr>
          <a:xfrm>
            <a:off x="334900" y="2805225"/>
            <a:ext cx="10478400" cy="5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probabilities for the first class:</a:t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517" name="Google Shape;517;p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31050" y="1553588"/>
            <a:ext cx="2875900" cy="1167215"/>
          </a:xfrm>
          <a:prstGeom prst="rect">
            <a:avLst/>
          </a:prstGeom>
          <a:noFill/>
          <a:ln>
            <a:noFill/>
          </a:ln>
        </p:spPr>
      </p:pic>
      <p:sp>
        <p:nvSpPr>
          <p:cNvPr id="518" name="Google Shape;518;p59"/>
          <p:cNvSpPr txBox="1"/>
          <p:nvPr/>
        </p:nvSpPr>
        <p:spPr>
          <a:xfrm>
            <a:off x="334900" y="4024425"/>
            <a:ext cx="10478400" cy="5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cross entropy cost for the first class (same for other two classes):</a:t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519" name="Google Shape;519;p5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77400" y="4518850"/>
            <a:ext cx="9377026" cy="93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" name="Google Shape;520;p5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977200" y="5546825"/>
            <a:ext cx="6011850" cy="1131550"/>
          </a:xfrm>
          <a:prstGeom prst="rect">
            <a:avLst/>
          </a:prstGeom>
          <a:noFill/>
          <a:ln>
            <a:noFill/>
          </a:ln>
        </p:spPr>
      </p:pic>
      <p:sp>
        <p:nvSpPr>
          <p:cNvPr id="521" name="Google Shape;521;p59"/>
          <p:cNvSpPr txBox="1"/>
          <p:nvPr/>
        </p:nvSpPr>
        <p:spPr>
          <a:xfrm>
            <a:off x="334900" y="5275525"/>
            <a:ext cx="10478400" cy="5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Total loss:</a:t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522" name="Google Shape;522;p5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706775" y="5275513"/>
            <a:ext cx="3343881" cy="1504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60"/>
          <p:cNvSpPr/>
          <p:nvPr/>
        </p:nvSpPr>
        <p:spPr>
          <a:xfrm>
            <a:off x="6578900" y="1331725"/>
            <a:ext cx="5271300" cy="42585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8" name="Google Shape;528;p60"/>
          <p:cNvSpPr txBox="1"/>
          <p:nvPr>
            <p:ph type="title"/>
          </p:nvPr>
        </p:nvSpPr>
        <p:spPr>
          <a:xfrm>
            <a:off x="68775" y="227950"/>
            <a:ext cx="117813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>
                <a:solidFill>
                  <a:srgbClr val="139FDA"/>
                </a:solidFill>
              </a:rPr>
              <a:t>Label smoothing - motivations</a:t>
            </a:r>
            <a:endParaRPr sz="21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000">
              <a:solidFill>
                <a:srgbClr val="139FDA"/>
              </a:solidFill>
            </a:endParaRPr>
          </a:p>
        </p:txBody>
      </p:sp>
      <p:sp>
        <p:nvSpPr>
          <p:cNvPr id="529" name="Google Shape;529;p60"/>
          <p:cNvSpPr txBox="1"/>
          <p:nvPr/>
        </p:nvSpPr>
        <p:spPr>
          <a:xfrm>
            <a:off x="334900" y="595425"/>
            <a:ext cx="10478400" cy="5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The final solution for a which minimizes the loss:</a:t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530" name="Google Shape;530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31225" y="389087"/>
            <a:ext cx="4654501" cy="87607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1" name="Google Shape;531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83975" y="1597964"/>
            <a:ext cx="4265401" cy="1352625"/>
          </a:xfrm>
          <a:prstGeom prst="rect">
            <a:avLst/>
          </a:prstGeom>
          <a:noFill/>
          <a:ln>
            <a:noFill/>
          </a:ln>
        </p:spPr>
      </p:pic>
      <p:sp>
        <p:nvSpPr>
          <p:cNvPr id="532" name="Google Shape;532;p60"/>
          <p:cNvSpPr txBox="1"/>
          <p:nvPr/>
        </p:nvSpPr>
        <p:spPr>
          <a:xfrm>
            <a:off x="6690550" y="1435400"/>
            <a:ext cx="5079600" cy="13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Consequences/properties of softmax CE:</a:t>
            </a:r>
            <a:endParaRPr b="1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a monotonic function </a:t>
            </a:r>
            <a:r>
              <a:rPr b="1" lang="en-US"/>
              <a:t>with </a:t>
            </a:r>
            <a:r>
              <a:rPr b="1" lang="en-US"/>
              <a:t>zero</a:t>
            </a:r>
            <a:r>
              <a:rPr b="1" lang="en-US"/>
              <a:t> when scores are infinite</a:t>
            </a:r>
            <a:r>
              <a:rPr lang="en-US"/>
              <a:t> :(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-US"/>
              <a:t>training for a longer times</a:t>
            </a:r>
            <a:r>
              <a:rPr lang="en-US"/>
              <a:t> will make weights go to the infinity or very large values i.e. longer training may make your model overfit easier :(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-US"/>
              <a:t>overconfidence in scores</a:t>
            </a:r>
            <a:r>
              <a:rPr lang="en-US"/>
              <a:t> i.e. model returns 0 and 1 values - a nice signal of overfitting :(</a:t>
            </a:r>
            <a:endParaRPr/>
          </a:p>
        </p:txBody>
      </p:sp>
      <p:pic>
        <p:nvPicPr>
          <p:cNvPr id="533" name="Google Shape;533;p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07751" y="3323776"/>
            <a:ext cx="2933776" cy="1963298"/>
          </a:xfrm>
          <a:prstGeom prst="rect">
            <a:avLst/>
          </a:prstGeom>
          <a:noFill/>
          <a:ln>
            <a:noFill/>
          </a:ln>
        </p:spPr>
      </p:pic>
      <p:sp>
        <p:nvSpPr>
          <p:cNvPr id="534" name="Google Shape;534;p60"/>
          <p:cNvSpPr txBox="1"/>
          <p:nvPr/>
        </p:nvSpPr>
        <p:spPr>
          <a:xfrm>
            <a:off x="1818175" y="2950600"/>
            <a:ext cx="4449600" cy="2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solidFill>
                  <a:srgbClr val="38761D"/>
                </a:solidFill>
              </a:rPr>
              <a:t>an optimal solution </a:t>
            </a:r>
            <a:r>
              <a:rPr i="1" lang="en-US">
                <a:solidFill>
                  <a:srgbClr val="38761D"/>
                </a:solidFill>
              </a:rPr>
              <a:t>..</a:t>
            </a:r>
            <a:r>
              <a:rPr i="1" lang="en-US">
                <a:solidFill>
                  <a:srgbClr val="38761D"/>
                </a:solidFill>
              </a:rPr>
              <a:t>.</a:t>
            </a:r>
            <a:endParaRPr i="1">
              <a:solidFill>
                <a:srgbClr val="38761D"/>
              </a:solidFill>
            </a:endParaRPr>
          </a:p>
        </p:txBody>
      </p:sp>
      <p:sp>
        <p:nvSpPr>
          <p:cNvPr id="535" name="Google Shape;535;p60"/>
          <p:cNvSpPr txBox="1"/>
          <p:nvPr/>
        </p:nvSpPr>
        <p:spPr>
          <a:xfrm>
            <a:off x="619325" y="3382025"/>
            <a:ext cx="10478400" cy="5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What about label smoothing (eps=0.1) ?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536" name="Google Shape;536;p60"/>
          <p:cNvSpPr txBox="1"/>
          <p:nvPr/>
        </p:nvSpPr>
        <p:spPr>
          <a:xfrm>
            <a:off x="8755925" y="5167425"/>
            <a:ext cx="1770300" cy="2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200"/>
              <a:t>image </a:t>
            </a:r>
            <a:r>
              <a:rPr i="1" lang="en-US" sz="1200" u="sng">
                <a:solidFill>
                  <a:schemeClr val="hlink"/>
                </a:solidFill>
                <a:hlinkClick r:id="rId6"/>
              </a:rPr>
              <a:t>source</a:t>
            </a:r>
            <a:endParaRPr i="1" sz="1200"/>
          </a:p>
        </p:txBody>
      </p:sp>
      <p:pic>
        <p:nvPicPr>
          <p:cNvPr id="537" name="Google Shape;537;p6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84325" y="3736325"/>
            <a:ext cx="6346726" cy="711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6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85425" y="4513500"/>
            <a:ext cx="4098475" cy="2064475"/>
          </a:xfrm>
          <a:prstGeom prst="rect">
            <a:avLst/>
          </a:prstGeom>
          <a:noFill/>
          <a:ln>
            <a:noFill/>
          </a:ln>
        </p:spPr>
      </p:pic>
      <p:sp>
        <p:nvSpPr>
          <p:cNvPr id="539" name="Google Shape;539;p60"/>
          <p:cNvSpPr txBox="1"/>
          <p:nvPr/>
        </p:nvSpPr>
        <p:spPr>
          <a:xfrm>
            <a:off x="5495750" y="6080900"/>
            <a:ext cx="6044700" cy="53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CC0000"/>
                </a:solidFill>
              </a:rPr>
              <a:t>There is a local minimum now i.e. we reduce overconfidence of the model! Training for longer times can be also much safer</a:t>
            </a:r>
            <a:endParaRPr>
              <a:solidFill>
                <a:srgbClr val="CC0000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61"/>
          <p:cNvSpPr txBox="1"/>
          <p:nvPr>
            <p:ph type="title"/>
          </p:nvPr>
        </p:nvSpPr>
        <p:spPr>
          <a:xfrm>
            <a:off x="68775" y="227950"/>
            <a:ext cx="117813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>
                <a:solidFill>
                  <a:srgbClr val="139FDA"/>
                </a:solidFill>
              </a:rPr>
              <a:t>Label smoothing - motivations</a:t>
            </a:r>
            <a:endParaRPr sz="21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000">
              <a:solidFill>
                <a:srgbClr val="139FDA"/>
              </a:solidFill>
            </a:endParaRPr>
          </a:p>
        </p:txBody>
      </p:sp>
      <p:sp>
        <p:nvSpPr>
          <p:cNvPr id="545" name="Google Shape;545;p61"/>
          <p:cNvSpPr txBox="1"/>
          <p:nvPr/>
        </p:nvSpPr>
        <p:spPr>
          <a:xfrm>
            <a:off x="334900" y="595425"/>
            <a:ext cx="10478400" cy="5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The final solution with LS for a which minimizes the loss:</a:t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546" name="Google Shape;546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0263" y="1305450"/>
            <a:ext cx="6346726" cy="711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80350" y="2144850"/>
            <a:ext cx="6886575" cy="3514725"/>
          </a:xfrm>
          <a:prstGeom prst="rect">
            <a:avLst/>
          </a:prstGeom>
          <a:noFill/>
          <a:ln>
            <a:noFill/>
          </a:ln>
        </p:spPr>
      </p:pic>
      <p:sp>
        <p:nvSpPr>
          <p:cNvPr id="548" name="Google Shape;548;p61"/>
          <p:cNvSpPr txBox="1"/>
          <p:nvPr/>
        </p:nvSpPr>
        <p:spPr>
          <a:xfrm>
            <a:off x="4027075" y="5787600"/>
            <a:ext cx="36045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/>
              <a:t>loss versus label smoothing parameter</a:t>
            </a:r>
            <a:endParaRPr i="1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62"/>
          <p:cNvSpPr txBox="1"/>
          <p:nvPr>
            <p:ph type="title"/>
          </p:nvPr>
        </p:nvSpPr>
        <p:spPr>
          <a:xfrm>
            <a:off x="68775" y="227950"/>
            <a:ext cx="117813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>
                <a:solidFill>
                  <a:srgbClr val="139FDA"/>
                </a:solidFill>
              </a:rPr>
              <a:t>Label smoothing - results</a:t>
            </a:r>
            <a:endParaRPr sz="21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000">
              <a:solidFill>
                <a:srgbClr val="139FDA"/>
              </a:solidFill>
            </a:endParaRPr>
          </a:p>
        </p:txBody>
      </p:sp>
      <p:sp>
        <p:nvSpPr>
          <p:cNvPr id="554" name="Google Shape;554;p62"/>
          <p:cNvSpPr txBox="1"/>
          <p:nvPr/>
        </p:nvSpPr>
        <p:spPr>
          <a:xfrm>
            <a:off x="334900" y="595425"/>
            <a:ext cx="10478400" cy="5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The results show that using label smoothing may improve trained model,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The cost of adding this regularization is minimal, so definitely one should try it in its own experiments</a:t>
            </a:r>
            <a:endParaRPr sz="1800"/>
          </a:p>
        </p:txBody>
      </p:sp>
      <p:pic>
        <p:nvPicPr>
          <p:cNvPr id="555" name="Google Shape;555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8575" y="1712600"/>
            <a:ext cx="4592550" cy="3749875"/>
          </a:xfrm>
          <a:prstGeom prst="rect">
            <a:avLst/>
          </a:prstGeom>
          <a:noFill/>
          <a:ln>
            <a:noFill/>
          </a:ln>
        </p:spPr>
      </p:pic>
      <p:sp>
        <p:nvSpPr>
          <p:cNvPr id="556" name="Google Shape;556;p62"/>
          <p:cNvSpPr/>
          <p:nvPr/>
        </p:nvSpPr>
        <p:spPr>
          <a:xfrm>
            <a:off x="645925" y="3947325"/>
            <a:ext cx="4569300" cy="454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7" name="Google Shape;557;p62"/>
          <p:cNvSpPr/>
          <p:nvPr/>
        </p:nvSpPr>
        <p:spPr>
          <a:xfrm>
            <a:off x="645925" y="3209249"/>
            <a:ext cx="4569300" cy="251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" name="Google Shape;558;p62"/>
          <p:cNvSpPr txBox="1"/>
          <p:nvPr/>
        </p:nvSpPr>
        <p:spPr>
          <a:xfrm>
            <a:off x="6052575" y="1754375"/>
            <a:ext cx="5797500" cy="6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990000"/>
                </a:solidFill>
              </a:rPr>
              <a:t>Note</a:t>
            </a:r>
            <a:r>
              <a:rPr lang="en-US">
                <a:solidFill>
                  <a:srgbClr val="990000"/>
                </a:solidFill>
              </a:rPr>
              <a:t>: when using label smoothing, you loss will be much larger now, however your metrics like accuracy should improve.</a:t>
            </a:r>
            <a:endParaRPr>
              <a:solidFill>
                <a:srgbClr val="990000"/>
              </a:solidFill>
            </a:endParaRPr>
          </a:p>
        </p:txBody>
      </p:sp>
      <p:pic>
        <p:nvPicPr>
          <p:cNvPr id="559" name="Google Shape;559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59600" y="2432075"/>
            <a:ext cx="5467125" cy="27902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60" name="Google Shape;560;p62"/>
          <p:cNvCxnSpPr/>
          <p:nvPr/>
        </p:nvCxnSpPr>
        <p:spPr>
          <a:xfrm rot="10800000">
            <a:off x="8397050" y="3771825"/>
            <a:ext cx="0" cy="6300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61" name="Google Shape;561;p62"/>
          <p:cNvSpPr txBox="1"/>
          <p:nvPr/>
        </p:nvSpPr>
        <p:spPr>
          <a:xfrm>
            <a:off x="8070100" y="3160350"/>
            <a:ext cx="19698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solidFill>
                  <a:srgbClr val="FF0000"/>
                </a:solidFill>
              </a:rPr>
              <a:t>Minimum loss value increases with epsilon</a:t>
            </a:r>
            <a:endParaRPr i="1">
              <a:solidFill>
                <a:srgbClr val="FF0000"/>
              </a:solidFill>
            </a:endParaRPr>
          </a:p>
        </p:txBody>
      </p:sp>
      <p:sp>
        <p:nvSpPr>
          <p:cNvPr id="562" name="Google Shape;562;p62"/>
          <p:cNvSpPr txBox="1"/>
          <p:nvPr/>
        </p:nvSpPr>
        <p:spPr>
          <a:xfrm>
            <a:off x="1677075" y="5542250"/>
            <a:ext cx="8772000" cy="9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You can find more experiments in following, </a:t>
            </a:r>
            <a:r>
              <a:rPr b="1" lang="en-US"/>
              <a:t>not accepted ICLR 2017</a:t>
            </a:r>
            <a:r>
              <a:rPr lang="en-US"/>
              <a:t>, </a:t>
            </a:r>
            <a:r>
              <a:rPr lang="en-US">
                <a:solidFill>
                  <a:schemeClr val="dk1"/>
                </a:solidFill>
              </a:rPr>
              <a:t>paper</a:t>
            </a:r>
            <a:r>
              <a:rPr lang="en-US"/>
              <a:t>: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u="sng">
                <a:solidFill>
                  <a:schemeClr val="hlink"/>
                </a:solidFill>
                <a:hlinkClick r:id="rId5"/>
              </a:rPr>
              <a:t>Regularizing Neural Networks by Penalizing Confident Output Distributions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This paper introduces similar method which is compared among others with </a:t>
            </a:r>
            <a:r>
              <a:rPr b="1" lang="en-US"/>
              <a:t>label smoothing</a:t>
            </a:r>
            <a:r>
              <a:rPr lang="en-US"/>
              <a:t> in various experiments.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What is important that LS yields improvement w.r.t baseline in all of them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7" name="Google Shape;567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2275" y="3002975"/>
            <a:ext cx="5646350" cy="1062750"/>
          </a:xfrm>
          <a:prstGeom prst="rect">
            <a:avLst/>
          </a:prstGeom>
          <a:noFill/>
          <a:ln>
            <a:noFill/>
          </a:ln>
        </p:spPr>
      </p:pic>
      <p:sp>
        <p:nvSpPr>
          <p:cNvPr id="568" name="Google Shape;568;p63"/>
          <p:cNvSpPr txBox="1"/>
          <p:nvPr>
            <p:ph type="title"/>
          </p:nvPr>
        </p:nvSpPr>
        <p:spPr>
          <a:xfrm>
            <a:off x="68775" y="227950"/>
            <a:ext cx="117813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>
                <a:solidFill>
                  <a:srgbClr val="139FDA"/>
                </a:solidFill>
              </a:rPr>
              <a:t>Label smoothing - softmax and final remarks</a:t>
            </a:r>
            <a:endParaRPr sz="21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000">
              <a:solidFill>
                <a:srgbClr val="139FDA"/>
              </a:solidFill>
            </a:endParaRPr>
          </a:p>
        </p:txBody>
      </p:sp>
      <p:sp>
        <p:nvSpPr>
          <p:cNvPr id="569" name="Google Shape;569;p63"/>
          <p:cNvSpPr txBox="1"/>
          <p:nvPr/>
        </p:nvSpPr>
        <p:spPr>
          <a:xfrm>
            <a:off x="5645900" y="2216900"/>
            <a:ext cx="318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0" name="Google Shape;570;p63"/>
          <p:cNvSpPr txBox="1"/>
          <p:nvPr/>
        </p:nvSpPr>
        <p:spPr>
          <a:xfrm>
            <a:off x="334900" y="595425"/>
            <a:ext cx="10478400" cy="5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We have </a:t>
            </a:r>
            <a:r>
              <a:rPr lang="en-US" sz="1800"/>
              <a:t>arbitrarily</a:t>
            </a:r>
            <a:r>
              <a:rPr lang="en-US" sz="1800"/>
              <a:t> guess the solution of our problem:</a:t>
            </a:r>
            <a:br>
              <a:rPr lang="en-US" sz="1800"/>
            </a:br>
            <a:r>
              <a:rPr lang="en-US" sz="1800"/>
              <a:t>	      </a:t>
            </a:r>
            <a:r>
              <a:rPr lang="en-US" sz="1800">
                <a:latin typeface="Roboto Mono"/>
                <a:ea typeface="Roboto Mono"/>
                <a:cs typeface="Roboto Mono"/>
                <a:sym typeface="Roboto Mono"/>
              </a:rPr>
              <a:t>{x=[1, 0, 1],y=0}, </a:t>
            </a:r>
            <a:r>
              <a:rPr lang="en-US"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{x=[1, 0, -1],y=1}, {x=[0, 1, 0],y=2}</a:t>
            </a:r>
            <a:endParaRPr sz="18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with matrix: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571" name="Google Shape;571;p63"/>
          <p:cNvSpPr txBox="1"/>
          <p:nvPr/>
        </p:nvSpPr>
        <p:spPr>
          <a:xfrm>
            <a:off x="334900" y="2805225"/>
            <a:ext cx="10478400" cy="5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which gives following loss:</a:t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572" name="Google Shape;572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40025" y="1455563"/>
            <a:ext cx="2875900" cy="1167215"/>
          </a:xfrm>
          <a:prstGeom prst="rect">
            <a:avLst/>
          </a:prstGeom>
          <a:noFill/>
          <a:ln>
            <a:noFill/>
          </a:ln>
        </p:spPr>
      </p:pic>
      <p:sp>
        <p:nvSpPr>
          <p:cNvPr id="573" name="Google Shape;573;p63"/>
          <p:cNvSpPr txBox="1"/>
          <p:nvPr/>
        </p:nvSpPr>
        <p:spPr>
          <a:xfrm>
            <a:off x="422600" y="4070500"/>
            <a:ext cx="10478400" cy="5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but there is an infinite many W which will give exactly the same final loss e.g. </a:t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574" name="Google Shape;574;p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52250" y="1569239"/>
            <a:ext cx="3695400" cy="166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5" name="Google Shape;575;p6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04925" y="4769275"/>
            <a:ext cx="3445825" cy="1278396"/>
          </a:xfrm>
          <a:prstGeom prst="rect">
            <a:avLst/>
          </a:prstGeom>
          <a:noFill/>
          <a:ln>
            <a:noFill/>
          </a:ln>
        </p:spPr>
      </p:pic>
      <p:sp>
        <p:nvSpPr>
          <p:cNvPr id="576" name="Google Shape;576;p63"/>
          <p:cNvSpPr txBox="1"/>
          <p:nvPr/>
        </p:nvSpPr>
        <p:spPr>
          <a:xfrm>
            <a:off x="5837275" y="4577325"/>
            <a:ext cx="6012900" cy="21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</a:pPr>
            <a:r>
              <a:rPr lang="en-US">
                <a:solidFill>
                  <a:schemeClr val="accent5"/>
                </a:solidFill>
              </a:rPr>
              <a:t>this form of solution </a:t>
            </a:r>
            <a:r>
              <a:rPr b="1" lang="en-US">
                <a:solidFill>
                  <a:schemeClr val="accent5"/>
                </a:solidFill>
              </a:rPr>
              <a:t>completely neglects some of the input</a:t>
            </a:r>
            <a:r>
              <a:rPr lang="en-US">
                <a:solidFill>
                  <a:schemeClr val="accent5"/>
                </a:solidFill>
              </a:rPr>
              <a:t> values of vector x,</a:t>
            </a:r>
            <a:endParaRPr>
              <a:solidFill>
                <a:schemeClr val="accent5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</a:pPr>
            <a:r>
              <a:rPr b="1" lang="en-US">
                <a:solidFill>
                  <a:schemeClr val="accent5"/>
                </a:solidFill>
              </a:rPr>
              <a:t>inputs of form [1, alpha, beta]</a:t>
            </a:r>
            <a:r>
              <a:rPr lang="en-US">
                <a:solidFill>
                  <a:schemeClr val="accent5"/>
                </a:solidFill>
              </a:rPr>
              <a:t> will give exactly the same predictions for any alpha and beta,</a:t>
            </a:r>
            <a:endParaRPr>
              <a:solidFill>
                <a:schemeClr val="accent5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</a:pPr>
            <a:r>
              <a:rPr lang="en-US">
                <a:solidFill>
                  <a:schemeClr val="accent5"/>
                </a:solidFill>
              </a:rPr>
              <a:t>this can be viewed as a </a:t>
            </a:r>
            <a:r>
              <a:rPr b="1" lang="en-US">
                <a:solidFill>
                  <a:schemeClr val="accent5"/>
                </a:solidFill>
              </a:rPr>
              <a:t>form of information compression</a:t>
            </a:r>
            <a:r>
              <a:rPr lang="en-US">
                <a:solidFill>
                  <a:schemeClr val="accent5"/>
                </a:solidFill>
              </a:rPr>
              <a:t>, model will learn the easiest interpretation for the input data (from training set)</a:t>
            </a:r>
            <a:endParaRPr>
              <a:solidFill>
                <a:schemeClr val="accent5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</a:pPr>
            <a:r>
              <a:rPr b="1" lang="en-US">
                <a:solidFill>
                  <a:schemeClr val="accent5"/>
                </a:solidFill>
              </a:rPr>
              <a:t>consider dataset of cars where every sport car is </a:t>
            </a:r>
            <a:r>
              <a:rPr b="1" lang="en-US">
                <a:solidFill>
                  <a:srgbClr val="CC0000"/>
                </a:solidFill>
              </a:rPr>
              <a:t>red</a:t>
            </a:r>
            <a:r>
              <a:rPr lang="en-US">
                <a:solidFill>
                  <a:schemeClr val="accent5"/>
                </a:solidFill>
              </a:rPr>
              <a:t>, it is clear the model will learn to distinguish between sport car and regular one by its color. </a:t>
            </a:r>
            <a:endParaRPr>
              <a:solidFill>
                <a:schemeClr val="accent5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64"/>
          <p:cNvSpPr txBox="1"/>
          <p:nvPr>
            <p:ph type="title"/>
          </p:nvPr>
        </p:nvSpPr>
        <p:spPr>
          <a:xfrm>
            <a:off x="985850" y="2408275"/>
            <a:ext cx="9333000" cy="22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139FDA"/>
                </a:solidFill>
              </a:rPr>
              <a:t>Modifying features and labels: mixup</a:t>
            </a:r>
            <a:endParaRPr sz="3600">
              <a:solidFill>
                <a:srgbClr val="139FDA"/>
              </a:solidFill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65"/>
          <p:cNvSpPr txBox="1"/>
          <p:nvPr>
            <p:ph type="title"/>
          </p:nvPr>
        </p:nvSpPr>
        <p:spPr>
          <a:xfrm>
            <a:off x="68775" y="227950"/>
            <a:ext cx="117813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 u="sng">
                <a:solidFill>
                  <a:schemeClr val="hlink"/>
                </a:solidFill>
                <a:hlinkClick r:id="rId3"/>
              </a:rPr>
              <a:t>mixup: Beyond Empirical Risk Minimization</a:t>
            </a:r>
            <a:r>
              <a:rPr lang="en-US" sz="3000">
                <a:solidFill>
                  <a:srgbClr val="139FDA"/>
                </a:solidFill>
              </a:rPr>
              <a:t> (ICLR 2018)</a:t>
            </a:r>
            <a:endParaRPr sz="21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000">
              <a:solidFill>
                <a:srgbClr val="139FDA"/>
              </a:solidFill>
            </a:endParaRPr>
          </a:p>
        </p:txBody>
      </p:sp>
      <p:sp>
        <p:nvSpPr>
          <p:cNvPr id="587" name="Google Shape;587;p65"/>
          <p:cNvSpPr txBox="1"/>
          <p:nvPr/>
        </p:nvSpPr>
        <p:spPr>
          <a:xfrm>
            <a:off x="334900" y="595425"/>
            <a:ext cx="10478400" cy="5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an idea: mix features and labels with linear interpolation</a:t>
            </a:r>
            <a:endParaRPr sz="1800"/>
          </a:p>
        </p:txBody>
      </p:sp>
      <p:pic>
        <p:nvPicPr>
          <p:cNvPr id="588" name="Google Shape;588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72675" y="1082625"/>
            <a:ext cx="8978301" cy="124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9" name="Google Shape;589;p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72675" y="2421600"/>
            <a:ext cx="9624249" cy="113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0" name="Google Shape;590;p6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775" y="4040413"/>
            <a:ext cx="4370000" cy="224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1" name="Google Shape;591;p6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390762" y="3884900"/>
            <a:ext cx="2756575" cy="240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2" name="Google Shape;592;p6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147323" y="4040425"/>
            <a:ext cx="5056999" cy="2139750"/>
          </a:xfrm>
          <a:prstGeom prst="rect">
            <a:avLst/>
          </a:prstGeom>
          <a:noFill/>
          <a:ln>
            <a:noFill/>
          </a:ln>
        </p:spPr>
      </p:pic>
      <p:sp>
        <p:nvSpPr>
          <p:cNvPr id="593" name="Google Shape;593;p65"/>
          <p:cNvSpPr txBox="1"/>
          <p:nvPr/>
        </p:nvSpPr>
        <p:spPr>
          <a:xfrm>
            <a:off x="9266275" y="6286200"/>
            <a:ext cx="1818300" cy="2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beta distribution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1"/>
          <p:cNvSpPr txBox="1"/>
          <p:nvPr>
            <p:ph type="title"/>
          </p:nvPr>
        </p:nvSpPr>
        <p:spPr>
          <a:xfrm>
            <a:off x="68775" y="227950"/>
            <a:ext cx="110001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>
                <a:solidFill>
                  <a:srgbClr val="139FDA"/>
                </a:solidFill>
              </a:rPr>
              <a:t>Overview: Cyclical Learning Rates for Training Neural Networks</a:t>
            </a:r>
            <a:endParaRPr sz="21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000">
              <a:solidFill>
                <a:srgbClr val="139FDA"/>
              </a:solidFill>
            </a:endParaRPr>
          </a:p>
        </p:txBody>
      </p:sp>
      <p:sp>
        <p:nvSpPr>
          <p:cNvPr id="97" name="Google Shape;97;p21"/>
          <p:cNvSpPr txBox="1"/>
          <p:nvPr/>
        </p:nvSpPr>
        <p:spPr>
          <a:xfrm>
            <a:off x="228750" y="809250"/>
            <a:ext cx="9667500" cy="25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A method for finding optimal LR proposed in CLR </a:t>
            </a:r>
            <a:r>
              <a:rPr lang="en-US" sz="2400" u="sng">
                <a:solidFill>
                  <a:schemeClr val="hlink"/>
                </a:solidFill>
                <a:hlinkClick r:id="rId3"/>
              </a:rPr>
              <a:t>paper</a:t>
            </a:r>
            <a:r>
              <a:rPr lang="en-US" sz="2400"/>
              <a:t>: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before you actually start training create LR range test plot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select the value of LR which leads to minimum (or maximum) in the plot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select your optimal LR to be approx. one order smaller, or ½ - ⅓ as a rule of thumb</a:t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 </a:t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98" name="Google Shape;98;p21"/>
          <p:cNvSpPr txBox="1"/>
          <p:nvPr/>
        </p:nvSpPr>
        <p:spPr>
          <a:xfrm>
            <a:off x="196850" y="6084475"/>
            <a:ext cx="6977700" cy="2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Sources: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4"/>
              </a:rPr>
              <a:t>https://sgugger.github.io/how-do-you-find-a-good-learning-rate.html</a:t>
            </a:r>
            <a:endParaRPr/>
          </a:p>
        </p:txBody>
      </p:sp>
      <p:pic>
        <p:nvPicPr>
          <p:cNvPr id="99" name="Google Shape;99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0025" y="2799925"/>
            <a:ext cx="3692149" cy="243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72563" y="2544725"/>
            <a:ext cx="3952167" cy="3172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737905" y="2991300"/>
            <a:ext cx="4062470" cy="236655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1"/>
          <p:cNvSpPr txBox="1"/>
          <p:nvPr/>
        </p:nvSpPr>
        <p:spPr>
          <a:xfrm>
            <a:off x="2448150" y="3125975"/>
            <a:ext cx="1020600" cy="3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LR=0.01</a:t>
            </a:r>
            <a:endParaRPr b="1"/>
          </a:p>
        </p:txBody>
      </p:sp>
      <p:sp>
        <p:nvSpPr>
          <p:cNvPr id="103" name="Google Shape;103;p21"/>
          <p:cNvSpPr txBox="1"/>
          <p:nvPr/>
        </p:nvSpPr>
        <p:spPr>
          <a:xfrm>
            <a:off x="6388400" y="2943450"/>
            <a:ext cx="1020600" cy="3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LR=0.01</a:t>
            </a:r>
            <a:endParaRPr b="1"/>
          </a:p>
        </p:txBody>
      </p:sp>
      <p:sp>
        <p:nvSpPr>
          <p:cNvPr id="104" name="Google Shape;104;p21"/>
          <p:cNvSpPr txBox="1"/>
          <p:nvPr/>
        </p:nvSpPr>
        <p:spPr>
          <a:xfrm>
            <a:off x="8606175" y="3381150"/>
            <a:ext cx="1497300" cy="3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LR=0.01-0.02</a:t>
            </a:r>
            <a:endParaRPr b="1"/>
          </a:p>
        </p:txBody>
      </p:sp>
      <p:sp>
        <p:nvSpPr>
          <p:cNvPr id="105" name="Google Shape;105;p21"/>
          <p:cNvSpPr txBox="1"/>
          <p:nvPr/>
        </p:nvSpPr>
        <p:spPr>
          <a:xfrm>
            <a:off x="6228025" y="5805375"/>
            <a:ext cx="5613900" cy="8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Implementation of LR test range is straight forward: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select number of batches, initial lr and lr multiplier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monitor loss with increasing LR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66"/>
          <p:cNvSpPr/>
          <p:nvPr/>
        </p:nvSpPr>
        <p:spPr>
          <a:xfrm>
            <a:off x="7647475" y="3771900"/>
            <a:ext cx="4370100" cy="2245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9" name="Google Shape;599;p66"/>
          <p:cNvSpPr txBox="1"/>
          <p:nvPr>
            <p:ph type="title"/>
          </p:nvPr>
        </p:nvSpPr>
        <p:spPr>
          <a:xfrm>
            <a:off x="68775" y="227950"/>
            <a:ext cx="117813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 u="sng">
                <a:solidFill>
                  <a:schemeClr val="hlink"/>
                </a:solidFill>
                <a:hlinkClick r:id="rId3"/>
              </a:rPr>
              <a:t>mixup: Beyond Empirical Risk Minimization</a:t>
            </a:r>
            <a:r>
              <a:rPr lang="en-US" sz="3000">
                <a:solidFill>
                  <a:srgbClr val="139FDA"/>
                </a:solidFill>
              </a:rPr>
              <a:t> (ICLR 2018)</a:t>
            </a:r>
            <a:endParaRPr sz="21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000">
              <a:solidFill>
                <a:srgbClr val="139FDA"/>
              </a:solidFill>
            </a:endParaRPr>
          </a:p>
        </p:txBody>
      </p:sp>
      <p:sp>
        <p:nvSpPr>
          <p:cNvPr id="600" name="Google Shape;600;p66"/>
          <p:cNvSpPr txBox="1"/>
          <p:nvPr/>
        </p:nvSpPr>
        <p:spPr>
          <a:xfrm>
            <a:off x="334900" y="595425"/>
            <a:ext cx="10478400" cy="5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an idea: mix features and labels with linear interpolation</a:t>
            </a:r>
            <a:endParaRPr sz="1800"/>
          </a:p>
        </p:txBody>
      </p:sp>
      <p:pic>
        <p:nvPicPr>
          <p:cNvPr id="601" name="Google Shape;601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72675" y="1082625"/>
            <a:ext cx="8978301" cy="124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2" name="Google Shape;602;p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72675" y="2421600"/>
            <a:ext cx="9624249" cy="113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6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775" y="4040413"/>
            <a:ext cx="4370000" cy="224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4" name="Google Shape;604;p6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390762" y="3884900"/>
            <a:ext cx="2756575" cy="2401300"/>
          </a:xfrm>
          <a:prstGeom prst="rect">
            <a:avLst/>
          </a:prstGeom>
          <a:noFill/>
          <a:ln>
            <a:noFill/>
          </a:ln>
        </p:spPr>
      </p:pic>
      <p:sp>
        <p:nvSpPr>
          <p:cNvPr id="605" name="Google Shape;605;p66"/>
          <p:cNvSpPr txBox="1"/>
          <p:nvPr/>
        </p:nvSpPr>
        <p:spPr>
          <a:xfrm>
            <a:off x="7703225" y="3821150"/>
            <a:ext cx="4370100" cy="224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mixup:</a:t>
            </a:r>
            <a:endParaRPr b="1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mixup is an extremely strong regularizer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a form data augmentation,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according to authors learned manifold is smoother: see toy model example</a:t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67"/>
          <p:cNvSpPr txBox="1"/>
          <p:nvPr>
            <p:ph type="title"/>
          </p:nvPr>
        </p:nvSpPr>
        <p:spPr>
          <a:xfrm>
            <a:off x="68775" y="227950"/>
            <a:ext cx="117813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 u="sng">
                <a:solidFill>
                  <a:schemeClr val="hlink"/>
                </a:solidFill>
                <a:hlinkClick r:id="rId3"/>
              </a:rPr>
              <a:t>mixup: Beyond Empirical Risk Minimization</a:t>
            </a:r>
            <a:r>
              <a:rPr lang="en-US" sz="3000">
                <a:solidFill>
                  <a:srgbClr val="139FDA"/>
                </a:solidFill>
              </a:rPr>
              <a:t> (ICLR 2018)</a:t>
            </a:r>
            <a:endParaRPr sz="21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000">
              <a:solidFill>
                <a:srgbClr val="139FDA"/>
              </a:solidFill>
            </a:endParaRPr>
          </a:p>
        </p:txBody>
      </p:sp>
      <p:sp>
        <p:nvSpPr>
          <p:cNvPr id="611" name="Google Shape;611;p67"/>
          <p:cNvSpPr txBox="1"/>
          <p:nvPr/>
        </p:nvSpPr>
        <p:spPr>
          <a:xfrm>
            <a:off x="334900" y="595425"/>
            <a:ext cx="10478400" cy="5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selected results:</a:t>
            </a:r>
            <a:endParaRPr sz="1800"/>
          </a:p>
        </p:txBody>
      </p:sp>
      <p:pic>
        <p:nvPicPr>
          <p:cNvPr id="612" name="Google Shape;612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962125"/>
            <a:ext cx="6374551" cy="391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3" name="Google Shape;613;p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20075" y="962125"/>
            <a:ext cx="5562951" cy="206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4" name="Google Shape;614;p6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27424" y="3572550"/>
            <a:ext cx="5232450" cy="1904215"/>
          </a:xfrm>
          <a:prstGeom prst="rect">
            <a:avLst/>
          </a:prstGeom>
          <a:noFill/>
          <a:ln>
            <a:noFill/>
          </a:ln>
        </p:spPr>
      </p:pic>
      <p:sp>
        <p:nvSpPr>
          <p:cNvPr id="615" name="Google Shape;615;p67"/>
          <p:cNvSpPr txBox="1"/>
          <p:nvPr/>
        </p:nvSpPr>
        <p:spPr>
          <a:xfrm>
            <a:off x="6961675" y="5462475"/>
            <a:ext cx="4998300" cy="27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note </a:t>
            </a:r>
            <a:r>
              <a:rPr b="1" lang="en-US"/>
              <a:t>dependency on the architecture, this is actually bad sign</a:t>
            </a:r>
            <a:endParaRPr b="1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68"/>
          <p:cNvSpPr txBox="1"/>
          <p:nvPr>
            <p:ph type="title"/>
          </p:nvPr>
        </p:nvSpPr>
        <p:spPr>
          <a:xfrm>
            <a:off x="985850" y="2408275"/>
            <a:ext cx="9333000" cy="22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139FDA"/>
                </a:solidFill>
              </a:rPr>
              <a:t>Modifying initial conditions</a:t>
            </a:r>
            <a:endParaRPr sz="3600">
              <a:solidFill>
                <a:srgbClr val="139FDA"/>
              </a:solidFill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69"/>
          <p:cNvSpPr txBox="1"/>
          <p:nvPr>
            <p:ph type="title"/>
          </p:nvPr>
        </p:nvSpPr>
        <p:spPr>
          <a:xfrm>
            <a:off x="68775" y="227950"/>
            <a:ext cx="11781300" cy="90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 u="sng">
                <a:solidFill>
                  <a:schemeClr val="hlink"/>
                </a:solidFill>
                <a:hlinkClick r:id="rId3"/>
              </a:rPr>
              <a:t>Residual Learning Without Normalization via Better Initialization</a:t>
            </a:r>
            <a:r>
              <a:rPr lang="en-US" sz="3000" u="sng">
                <a:solidFill>
                  <a:schemeClr val="hlink"/>
                </a:solidFill>
                <a:hlinkClick r:id="rId4"/>
              </a:rPr>
              <a:t> </a:t>
            </a:r>
            <a:endParaRPr sz="3000">
              <a:solidFill>
                <a:srgbClr val="139FDA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 u="sng">
                <a:solidFill>
                  <a:schemeClr val="hlink"/>
                </a:solidFill>
                <a:hlinkClick r:id="rId5"/>
              </a:rPr>
              <a:t>(ICLR 2019)</a:t>
            </a:r>
            <a:endParaRPr sz="21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000">
              <a:solidFill>
                <a:srgbClr val="139FDA"/>
              </a:solidFill>
            </a:endParaRPr>
          </a:p>
        </p:txBody>
      </p:sp>
      <p:sp>
        <p:nvSpPr>
          <p:cNvPr id="626" name="Google Shape;626;p69"/>
          <p:cNvSpPr txBox="1"/>
          <p:nvPr/>
        </p:nvSpPr>
        <p:spPr>
          <a:xfrm>
            <a:off x="334900" y="900225"/>
            <a:ext cx="10478400" cy="7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A better initialization and network construction allows one to remove normalization layers and train deep neural networks,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According to authors: </a:t>
            </a:r>
            <a:r>
              <a:rPr i="1" lang="en-US" sz="1800">
                <a:solidFill>
                  <a:srgbClr val="45818E"/>
                </a:solidFill>
              </a:rPr>
              <a:t>All you need to train deep residual networks is a good initialization; normalization layers are not necessary,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Paper is under review process,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they propose </a:t>
            </a:r>
            <a:r>
              <a:rPr b="1" i="1" lang="en-US" sz="1800"/>
              <a:t>ZeroInit</a:t>
            </a:r>
            <a:r>
              <a:rPr lang="en-US" sz="1800"/>
              <a:t> method of network initialization. They train ResNet up to 10000 layers.</a:t>
            </a:r>
            <a:endParaRPr sz="1800"/>
          </a:p>
        </p:txBody>
      </p:sp>
      <p:sp>
        <p:nvSpPr>
          <p:cNvPr id="627" name="Google Shape;627;p69"/>
          <p:cNvSpPr txBox="1"/>
          <p:nvPr/>
        </p:nvSpPr>
        <p:spPr>
          <a:xfrm>
            <a:off x="334900" y="2854850"/>
            <a:ext cx="8612400" cy="5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The authors tackle following problems/benchmarks:</a:t>
            </a:r>
            <a:endParaRPr sz="1800"/>
          </a:p>
        </p:txBody>
      </p:sp>
      <p:pic>
        <p:nvPicPr>
          <p:cNvPr id="628" name="Google Shape;628;p6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64600" y="3366150"/>
            <a:ext cx="9742549" cy="2757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Google Shape;629;p6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84072" y="5692775"/>
            <a:ext cx="9413151" cy="102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70"/>
          <p:cNvSpPr txBox="1"/>
          <p:nvPr>
            <p:ph type="title"/>
          </p:nvPr>
        </p:nvSpPr>
        <p:spPr>
          <a:xfrm>
            <a:off x="68775" y="227950"/>
            <a:ext cx="11781300" cy="90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 u="sng">
                <a:solidFill>
                  <a:schemeClr val="hlink"/>
                </a:solidFill>
                <a:hlinkClick r:id="rId3"/>
              </a:rPr>
              <a:t>Residual Learning Without Normalization via Better Initialization </a:t>
            </a:r>
            <a:endParaRPr sz="3000">
              <a:solidFill>
                <a:srgbClr val="139FDA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 u="sng">
                <a:solidFill>
                  <a:schemeClr val="hlink"/>
                </a:solidFill>
                <a:hlinkClick r:id="rId4"/>
              </a:rPr>
              <a:t>(ICLR 2019)</a:t>
            </a:r>
            <a:endParaRPr sz="21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000">
              <a:solidFill>
                <a:srgbClr val="139FDA"/>
              </a:solidFill>
            </a:endParaRPr>
          </a:p>
        </p:txBody>
      </p:sp>
      <p:sp>
        <p:nvSpPr>
          <p:cNvPr id="635" name="Google Shape;635;p70"/>
          <p:cNvSpPr txBox="1"/>
          <p:nvPr/>
        </p:nvSpPr>
        <p:spPr>
          <a:xfrm>
            <a:off x="334900" y="900225"/>
            <a:ext cx="10478400" cy="7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An </a:t>
            </a:r>
            <a:r>
              <a:rPr lang="en-US" sz="1800"/>
              <a:t>overview</a:t>
            </a:r>
            <a:r>
              <a:rPr lang="en-US" sz="1800"/>
              <a:t> of architecture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636" name="Google Shape;636;p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70413" y="1371575"/>
            <a:ext cx="10251177" cy="5190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71"/>
          <p:cNvSpPr txBox="1"/>
          <p:nvPr>
            <p:ph type="title"/>
          </p:nvPr>
        </p:nvSpPr>
        <p:spPr>
          <a:xfrm>
            <a:off x="68775" y="227950"/>
            <a:ext cx="11781300" cy="90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 u="sng">
                <a:solidFill>
                  <a:schemeClr val="hlink"/>
                </a:solidFill>
                <a:hlinkClick r:id="rId3"/>
              </a:rPr>
              <a:t>Residual Learning Without Normalization via Better Initialization </a:t>
            </a:r>
            <a:endParaRPr sz="3000">
              <a:solidFill>
                <a:srgbClr val="139FDA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 u="sng">
                <a:solidFill>
                  <a:schemeClr val="hlink"/>
                </a:solidFill>
                <a:hlinkClick r:id="rId4"/>
              </a:rPr>
              <a:t>(ICLR 2019)</a:t>
            </a:r>
            <a:endParaRPr sz="21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000">
              <a:solidFill>
                <a:srgbClr val="139FDA"/>
              </a:solidFill>
            </a:endParaRPr>
          </a:p>
        </p:txBody>
      </p:sp>
      <p:sp>
        <p:nvSpPr>
          <p:cNvPr id="642" name="Google Shape;642;p71"/>
          <p:cNvSpPr txBox="1"/>
          <p:nvPr/>
        </p:nvSpPr>
        <p:spPr>
          <a:xfrm>
            <a:off x="334900" y="900225"/>
            <a:ext cx="10478400" cy="7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The authors show that at initialization the variance of activations grows </a:t>
            </a:r>
            <a:r>
              <a:rPr lang="en-US" sz="1800"/>
              <a:t>exponentially</a:t>
            </a:r>
            <a:r>
              <a:rPr lang="en-US" sz="1800"/>
              <a:t> with depth (when there is no normalization in the network)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The idea is to construct such network which will have desired properties at initialization e.g. no exploding and vanishing activations with depth</a:t>
            </a:r>
            <a:endParaRPr sz="1800"/>
          </a:p>
        </p:txBody>
      </p:sp>
      <p:pic>
        <p:nvPicPr>
          <p:cNvPr id="643" name="Google Shape;643;p7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2875" y="2280625"/>
            <a:ext cx="10565225" cy="2785575"/>
          </a:xfrm>
          <a:prstGeom prst="rect">
            <a:avLst/>
          </a:prstGeom>
          <a:noFill/>
          <a:ln>
            <a:noFill/>
          </a:ln>
        </p:spPr>
      </p:pic>
      <p:sp>
        <p:nvSpPr>
          <p:cNvPr id="644" name="Google Shape;644;p71"/>
          <p:cNvSpPr txBox="1"/>
          <p:nvPr/>
        </p:nvSpPr>
        <p:spPr>
          <a:xfrm>
            <a:off x="1188200" y="4999950"/>
            <a:ext cx="5071800" cy="7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 - is the number of residual blocks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 - number of layers inside block</a:t>
            </a:r>
            <a:endParaRPr/>
          </a:p>
        </p:txBody>
      </p:sp>
      <p:sp>
        <p:nvSpPr>
          <p:cNvPr id="645" name="Google Shape;645;p71"/>
          <p:cNvSpPr txBox="1"/>
          <p:nvPr/>
        </p:nvSpPr>
        <p:spPr>
          <a:xfrm>
            <a:off x="677825" y="6028600"/>
            <a:ext cx="91149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139FDA"/>
                </a:solidFill>
              </a:rPr>
              <a:t>Note</a:t>
            </a:r>
            <a:r>
              <a:rPr lang="en-US" sz="1800">
                <a:solidFill>
                  <a:srgbClr val="139FDA"/>
                </a:solidFill>
              </a:rPr>
              <a:t>: Authors provides theorems which justify this choice, see paper for more details.</a:t>
            </a:r>
            <a:endParaRPr sz="1800">
              <a:solidFill>
                <a:srgbClr val="139FDA"/>
              </a:solidFill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72"/>
          <p:cNvSpPr txBox="1"/>
          <p:nvPr>
            <p:ph type="title"/>
          </p:nvPr>
        </p:nvSpPr>
        <p:spPr>
          <a:xfrm>
            <a:off x="68775" y="227950"/>
            <a:ext cx="11781300" cy="90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 u="sng">
                <a:solidFill>
                  <a:schemeClr val="hlink"/>
                </a:solidFill>
                <a:hlinkClick r:id="rId3"/>
              </a:rPr>
              <a:t>Residual Learning Without Normalization via Better Initialization </a:t>
            </a:r>
            <a:endParaRPr sz="3000">
              <a:solidFill>
                <a:srgbClr val="139FDA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 u="sng">
                <a:solidFill>
                  <a:schemeClr val="hlink"/>
                </a:solidFill>
                <a:hlinkClick r:id="rId4"/>
              </a:rPr>
              <a:t>(ICLR 2019)</a:t>
            </a:r>
            <a:endParaRPr sz="21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000">
              <a:solidFill>
                <a:srgbClr val="139FDA"/>
              </a:solidFill>
            </a:endParaRPr>
          </a:p>
        </p:txBody>
      </p:sp>
      <p:sp>
        <p:nvSpPr>
          <p:cNvPr id="651" name="Google Shape;651;p72"/>
          <p:cNvSpPr txBox="1"/>
          <p:nvPr/>
        </p:nvSpPr>
        <p:spPr>
          <a:xfrm>
            <a:off x="334900" y="900225"/>
            <a:ext cx="10478400" cy="7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Selected results: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CIFAR-10 test accuracy after first epoch for different initialization schemes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652" name="Google Shape;652;p7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4900" y="1666575"/>
            <a:ext cx="8684177" cy="3968424"/>
          </a:xfrm>
          <a:prstGeom prst="rect">
            <a:avLst/>
          </a:prstGeom>
          <a:noFill/>
          <a:ln>
            <a:noFill/>
          </a:ln>
        </p:spPr>
      </p:pic>
      <p:sp>
        <p:nvSpPr>
          <p:cNvPr id="653" name="Google Shape;653;p72"/>
          <p:cNvSpPr txBox="1"/>
          <p:nvPr/>
        </p:nvSpPr>
        <p:spPr>
          <a:xfrm>
            <a:off x="7487100" y="1985625"/>
            <a:ext cx="4704900" cy="19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high learning rate 0.1,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I’m not sure if LSUV baseline was done properly (it should be done for every layer, but authors did it for the output of residual block): “</a:t>
            </a:r>
            <a:r>
              <a:rPr i="1" lang="en-US">
                <a:solidFill>
                  <a:schemeClr val="accent5"/>
                </a:solidFill>
              </a:rPr>
              <a:t>post-process an orthogonal initialization such that the </a:t>
            </a:r>
            <a:r>
              <a:rPr b="1" i="1" lang="en-US">
                <a:solidFill>
                  <a:schemeClr val="accent5"/>
                </a:solidFill>
              </a:rPr>
              <a:t>output variance of each residual block</a:t>
            </a:r>
            <a:r>
              <a:rPr i="1" lang="en-US">
                <a:solidFill>
                  <a:schemeClr val="accent5"/>
                </a:solidFill>
              </a:rPr>
              <a:t> is close to 1</a:t>
            </a:r>
            <a:r>
              <a:rPr lang="en-US"/>
              <a:t>”</a:t>
            </a:r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73"/>
          <p:cNvSpPr txBox="1"/>
          <p:nvPr>
            <p:ph type="title"/>
          </p:nvPr>
        </p:nvSpPr>
        <p:spPr>
          <a:xfrm>
            <a:off x="68775" y="227950"/>
            <a:ext cx="11781300" cy="90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 u="sng">
                <a:solidFill>
                  <a:schemeClr val="hlink"/>
                </a:solidFill>
                <a:hlinkClick r:id="rId3"/>
              </a:rPr>
              <a:t>Residual Learning Without Normalization via Better Initialization </a:t>
            </a:r>
            <a:endParaRPr sz="3000">
              <a:solidFill>
                <a:srgbClr val="139FDA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 u="sng">
                <a:solidFill>
                  <a:schemeClr val="hlink"/>
                </a:solidFill>
                <a:hlinkClick r:id="rId4"/>
              </a:rPr>
              <a:t>(ICLR 2019)</a:t>
            </a:r>
            <a:endParaRPr sz="21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000">
              <a:solidFill>
                <a:srgbClr val="139FDA"/>
              </a:solidFill>
            </a:endParaRPr>
          </a:p>
        </p:txBody>
      </p:sp>
      <p:sp>
        <p:nvSpPr>
          <p:cNvPr id="659" name="Google Shape;659;p73"/>
          <p:cNvSpPr txBox="1"/>
          <p:nvPr/>
        </p:nvSpPr>
        <p:spPr>
          <a:xfrm>
            <a:off x="334900" y="900225"/>
            <a:ext cx="10478400" cy="7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Selected results: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A check whether deviation from theoretical initialization decreases performance.</a:t>
            </a:r>
            <a:endParaRPr sz="18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660" name="Google Shape;660;p7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66063" y="1788075"/>
            <a:ext cx="7386724" cy="4210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74"/>
          <p:cNvSpPr txBox="1"/>
          <p:nvPr>
            <p:ph type="title"/>
          </p:nvPr>
        </p:nvSpPr>
        <p:spPr>
          <a:xfrm>
            <a:off x="68775" y="227950"/>
            <a:ext cx="11781300" cy="90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 u="sng">
                <a:solidFill>
                  <a:schemeClr val="hlink"/>
                </a:solidFill>
                <a:hlinkClick r:id="rId3"/>
              </a:rPr>
              <a:t>Residual Learning Without Normalization via Better Initialization </a:t>
            </a:r>
            <a:endParaRPr sz="3000">
              <a:solidFill>
                <a:srgbClr val="139FDA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 u="sng">
                <a:solidFill>
                  <a:schemeClr val="hlink"/>
                </a:solidFill>
                <a:hlinkClick r:id="rId4"/>
              </a:rPr>
              <a:t>(ICLR 2019)</a:t>
            </a:r>
            <a:endParaRPr sz="21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000">
              <a:solidFill>
                <a:srgbClr val="139FDA"/>
              </a:solidFill>
            </a:endParaRPr>
          </a:p>
        </p:txBody>
      </p:sp>
      <p:sp>
        <p:nvSpPr>
          <p:cNvPr id="666" name="Google Shape;666;p74"/>
          <p:cNvSpPr txBox="1"/>
          <p:nvPr/>
        </p:nvSpPr>
        <p:spPr>
          <a:xfrm>
            <a:off x="334900" y="900225"/>
            <a:ext cx="10478400" cy="7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Selected results: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Image classification: </a:t>
            </a:r>
            <a:r>
              <a:rPr b="1" lang="en-US" sz="1800"/>
              <a:t>ZeroInit</a:t>
            </a:r>
            <a:r>
              <a:rPr lang="en-US" sz="1800"/>
              <a:t> requires additional regularization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667" name="Google Shape;667;p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0225" y="1634700"/>
            <a:ext cx="11619849" cy="4951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75"/>
          <p:cNvSpPr txBox="1"/>
          <p:nvPr>
            <p:ph type="title"/>
          </p:nvPr>
        </p:nvSpPr>
        <p:spPr>
          <a:xfrm>
            <a:off x="68775" y="227950"/>
            <a:ext cx="11781300" cy="90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 u="sng">
                <a:solidFill>
                  <a:schemeClr val="hlink"/>
                </a:solidFill>
                <a:hlinkClick r:id="rId3"/>
              </a:rPr>
              <a:t>Residual Learning Without Normalization via Better Initialization </a:t>
            </a:r>
            <a:endParaRPr sz="3000">
              <a:solidFill>
                <a:srgbClr val="139FDA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 u="sng">
                <a:solidFill>
                  <a:schemeClr val="hlink"/>
                </a:solidFill>
                <a:hlinkClick r:id="rId4"/>
              </a:rPr>
              <a:t>(ICLR 2019)</a:t>
            </a:r>
            <a:endParaRPr sz="21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000">
              <a:solidFill>
                <a:srgbClr val="139FDA"/>
              </a:solidFill>
            </a:endParaRPr>
          </a:p>
        </p:txBody>
      </p:sp>
      <p:sp>
        <p:nvSpPr>
          <p:cNvPr id="673" name="Google Shape;673;p75"/>
          <p:cNvSpPr txBox="1"/>
          <p:nvPr/>
        </p:nvSpPr>
        <p:spPr>
          <a:xfrm>
            <a:off x="334900" y="900225"/>
            <a:ext cx="10478400" cy="7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Selected results: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Image classification: </a:t>
            </a:r>
            <a:r>
              <a:rPr b="1" lang="en-US" sz="1800"/>
              <a:t>ZeroInit</a:t>
            </a:r>
            <a:r>
              <a:rPr lang="en-US" sz="1800"/>
              <a:t> requires additional regularization,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Normally we have additional regularization from batchnorm,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674" name="Google Shape;674;p7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51150" y="2549202"/>
            <a:ext cx="7725001" cy="363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2"/>
          <p:cNvSpPr txBox="1"/>
          <p:nvPr>
            <p:ph type="title"/>
          </p:nvPr>
        </p:nvSpPr>
        <p:spPr>
          <a:xfrm>
            <a:off x="68775" y="227950"/>
            <a:ext cx="110001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>
                <a:solidFill>
                  <a:srgbClr val="139FDA"/>
                </a:solidFill>
              </a:rPr>
              <a:t>Overview: Cyclical Learning Rates for Training Neural Networks</a:t>
            </a:r>
            <a:endParaRPr sz="21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000">
              <a:solidFill>
                <a:srgbClr val="139FDA"/>
              </a:solidFill>
            </a:endParaRPr>
          </a:p>
        </p:txBody>
      </p:sp>
      <p:sp>
        <p:nvSpPr>
          <p:cNvPr id="111" name="Google Shape;111;p22"/>
          <p:cNvSpPr txBox="1"/>
          <p:nvPr/>
        </p:nvSpPr>
        <p:spPr>
          <a:xfrm>
            <a:off x="228750" y="809250"/>
            <a:ext cx="10840200" cy="25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Comments: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it is worth to use this method to find initial value of LR when starting with some new project 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this method sounds reasonable and can be easily tested on your own problem</a:t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112" name="Google Shape;112;p22"/>
          <p:cNvSpPr txBox="1"/>
          <p:nvPr/>
        </p:nvSpPr>
        <p:spPr>
          <a:xfrm>
            <a:off x="196850" y="6084475"/>
            <a:ext cx="6977700" cy="2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Sources: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https://sgugger.github.io/how-do-you-find-a-good-learning-rate.html</a:t>
            </a:r>
            <a:endParaRPr/>
          </a:p>
        </p:txBody>
      </p:sp>
      <p:pic>
        <p:nvPicPr>
          <p:cNvPr id="113" name="Google Shape;113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0025" y="2799925"/>
            <a:ext cx="3692149" cy="243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72563" y="2544725"/>
            <a:ext cx="3952167" cy="3172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737905" y="2991300"/>
            <a:ext cx="4062470" cy="236655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2"/>
          <p:cNvSpPr txBox="1"/>
          <p:nvPr/>
        </p:nvSpPr>
        <p:spPr>
          <a:xfrm>
            <a:off x="2448150" y="3125975"/>
            <a:ext cx="1020600" cy="3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LR=0.01</a:t>
            </a:r>
            <a:endParaRPr b="1"/>
          </a:p>
        </p:txBody>
      </p:sp>
      <p:sp>
        <p:nvSpPr>
          <p:cNvPr id="117" name="Google Shape;117;p22"/>
          <p:cNvSpPr txBox="1"/>
          <p:nvPr/>
        </p:nvSpPr>
        <p:spPr>
          <a:xfrm>
            <a:off x="6388400" y="2943450"/>
            <a:ext cx="1020600" cy="3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LR=0.01</a:t>
            </a:r>
            <a:endParaRPr b="1"/>
          </a:p>
        </p:txBody>
      </p:sp>
      <p:sp>
        <p:nvSpPr>
          <p:cNvPr id="118" name="Google Shape;118;p22"/>
          <p:cNvSpPr txBox="1"/>
          <p:nvPr/>
        </p:nvSpPr>
        <p:spPr>
          <a:xfrm>
            <a:off x="8606175" y="3381150"/>
            <a:ext cx="1497300" cy="3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LR=0.01-0.02</a:t>
            </a:r>
            <a:endParaRPr b="1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76"/>
          <p:cNvSpPr txBox="1"/>
          <p:nvPr>
            <p:ph type="title"/>
          </p:nvPr>
        </p:nvSpPr>
        <p:spPr>
          <a:xfrm>
            <a:off x="985850" y="2408275"/>
            <a:ext cx="9333000" cy="22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139FDA"/>
                </a:solidFill>
              </a:rPr>
              <a:t>Shake-shake regularization</a:t>
            </a:r>
            <a:endParaRPr sz="3600">
              <a:solidFill>
                <a:srgbClr val="139FDA"/>
              </a:solidFill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77"/>
          <p:cNvSpPr txBox="1"/>
          <p:nvPr>
            <p:ph type="title"/>
          </p:nvPr>
        </p:nvSpPr>
        <p:spPr>
          <a:xfrm>
            <a:off x="68775" y="227950"/>
            <a:ext cx="11781300" cy="90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 u="sng">
                <a:solidFill>
                  <a:schemeClr val="hlink"/>
                </a:solidFill>
                <a:hlinkClick r:id="rId3"/>
              </a:rPr>
              <a:t>Shake-Shake regularization</a:t>
            </a:r>
            <a:r>
              <a:rPr lang="en-US" sz="3000" u="sng">
                <a:solidFill>
                  <a:schemeClr val="hlink"/>
                </a:solidFill>
                <a:hlinkClick r:id="rId4"/>
              </a:rPr>
              <a:t> (2017)</a:t>
            </a:r>
            <a:r>
              <a:rPr lang="en-US" sz="2150"/>
              <a:t> - a motivation to try this method</a:t>
            </a:r>
            <a:endParaRPr sz="21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000">
              <a:solidFill>
                <a:srgbClr val="139FDA"/>
              </a:solidFill>
            </a:endParaRPr>
          </a:p>
        </p:txBody>
      </p:sp>
      <p:sp>
        <p:nvSpPr>
          <p:cNvPr id="685" name="Google Shape;685;p77"/>
          <p:cNvSpPr txBox="1"/>
          <p:nvPr/>
        </p:nvSpPr>
        <p:spPr>
          <a:xfrm>
            <a:off x="334900" y="900225"/>
            <a:ext cx="5151600" cy="7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From paper: </a:t>
            </a:r>
            <a:r>
              <a:rPr lang="en-US" sz="1800" u="sng">
                <a:solidFill>
                  <a:schemeClr val="hlink"/>
                </a:solidFill>
                <a:hlinkClick r:id="rId5"/>
              </a:rPr>
              <a:t>Do CIFAR-10 Classifiers Generalize to CIFAR-10?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they authors tested the accuracy of a larger number of SOTA models on new CIFAR-like dataset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they asked: </a:t>
            </a:r>
            <a:r>
              <a:rPr i="1" lang="en-US" sz="1800">
                <a:solidFill>
                  <a:schemeClr val="accent5"/>
                </a:solidFill>
              </a:rPr>
              <a:t>How reliable are our current measures of progress in machine learning?</a:t>
            </a:r>
            <a:endParaRPr i="1" sz="1800">
              <a:solidFill>
                <a:schemeClr val="accent5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they found that: </a:t>
            </a:r>
            <a:r>
              <a:rPr i="1" lang="en-US" sz="1800"/>
              <a:t>The top model is still a recent </a:t>
            </a:r>
            <a:r>
              <a:rPr b="1" i="1" lang="en-US" sz="1800"/>
              <a:t>Shake-Shake network</a:t>
            </a:r>
            <a:r>
              <a:rPr i="1" lang="en-US" sz="1800"/>
              <a:t> with Cutout regularization</a:t>
            </a:r>
            <a:endParaRPr i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all models had linear drop in test accuracy 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686" name="Google Shape;686;p7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50075" y="900225"/>
            <a:ext cx="6773825" cy="5313309"/>
          </a:xfrm>
          <a:prstGeom prst="rect">
            <a:avLst/>
          </a:prstGeom>
          <a:noFill/>
          <a:ln>
            <a:noFill/>
          </a:ln>
        </p:spPr>
      </p:pic>
      <p:pic>
        <p:nvPicPr>
          <p:cNvPr id="687" name="Google Shape;687;p7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61075" y="4093725"/>
            <a:ext cx="3428525" cy="2598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78"/>
          <p:cNvSpPr txBox="1"/>
          <p:nvPr>
            <p:ph type="title"/>
          </p:nvPr>
        </p:nvSpPr>
        <p:spPr>
          <a:xfrm>
            <a:off x="68775" y="227950"/>
            <a:ext cx="11781300" cy="90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 u="sng">
                <a:solidFill>
                  <a:schemeClr val="hlink"/>
                </a:solidFill>
                <a:hlinkClick r:id="rId3"/>
              </a:rPr>
              <a:t>Shake-Shake regularization (2017)</a:t>
            </a:r>
            <a:endParaRPr sz="21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000">
              <a:solidFill>
                <a:srgbClr val="139FDA"/>
              </a:solidFill>
            </a:endParaRPr>
          </a:p>
        </p:txBody>
      </p:sp>
      <p:sp>
        <p:nvSpPr>
          <p:cNvPr id="693" name="Google Shape;693;p78"/>
          <p:cNvSpPr txBox="1"/>
          <p:nvPr/>
        </p:nvSpPr>
        <p:spPr>
          <a:xfrm>
            <a:off x="334900" y="900225"/>
            <a:ext cx="10366800" cy="90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Shake-Shake regularization is a regularization method proposed for ResNet architectures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Basic idea: a random augmentation on the hidden activation level, instead of features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Results and detailed discussion can be found in paper</a:t>
            </a:r>
            <a:endParaRPr sz="1800"/>
          </a:p>
        </p:txBody>
      </p:sp>
      <p:pic>
        <p:nvPicPr>
          <p:cNvPr id="694" name="Google Shape;694;p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14750" y="1842050"/>
            <a:ext cx="7710376" cy="450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79"/>
          <p:cNvSpPr txBox="1"/>
          <p:nvPr>
            <p:ph type="title"/>
          </p:nvPr>
        </p:nvSpPr>
        <p:spPr>
          <a:xfrm>
            <a:off x="985850" y="2408275"/>
            <a:ext cx="9333000" cy="22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139FDA"/>
                </a:solidFill>
              </a:rPr>
              <a:t>Summary: “</a:t>
            </a:r>
            <a:r>
              <a:rPr i="1" lang="en-US" sz="3600">
                <a:solidFill>
                  <a:srgbClr val="139FDA"/>
                </a:solidFill>
              </a:rPr>
              <a:t>Bag of Tricks for Image Classification with Convolutional Neural Networks</a:t>
            </a:r>
            <a:r>
              <a:rPr lang="en-US" sz="3600">
                <a:solidFill>
                  <a:srgbClr val="139FDA"/>
                </a:solidFill>
              </a:rPr>
              <a:t>“</a:t>
            </a:r>
            <a:endParaRPr sz="3600">
              <a:solidFill>
                <a:srgbClr val="139FDA"/>
              </a:solidFill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80"/>
          <p:cNvSpPr txBox="1"/>
          <p:nvPr>
            <p:ph type="title"/>
          </p:nvPr>
        </p:nvSpPr>
        <p:spPr>
          <a:xfrm>
            <a:off x="68775" y="227950"/>
            <a:ext cx="12052500" cy="90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 u="sng">
                <a:solidFill>
                  <a:schemeClr val="hlink"/>
                </a:solidFill>
                <a:hlinkClick r:id="rId3"/>
              </a:rPr>
              <a:t>Bag of Tricks for Image Classification with Convolutional Neural Networks (2018)</a:t>
            </a:r>
            <a:r>
              <a:rPr lang="en-US" sz="2150"/>
              <a:t> (Amazon)</a:t>
            </a:r>
            <a:endParaRPr sz="21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000">
              <a:solidFill>
                <a:srgbClr val="139FDA"/>
              </a:solidFill>
            </a:endParaRPr>
          </a:p>
        </p:txBody>
      </p:sp>
      <p:pic>
        <p:nvPicPr>
          <p:cNvPr id="705" name="Google Shape;705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6775" y="973699"/>
            <a:ext cx="4800625" cy="3102950"/>
          </a:xfrm>
          <a:prstGeom prst="rect">
            <a:avLst/>
          </a:prstGeom>
          <a:noFill/>
          <a:ln>
            <a:noFill/>
          </a:ln>
        </p:spPr>
      </p:pic>
      <p:sp>
        <p:nvSpPr>
          <p:cNvPr id="706" name="Google Shape;706;p80"/>
          <p:cNvSpPr txBox="1"/>
          <p:nvPr/>
        </p:nvSpPr>
        <p:spPr>
          <a:xfrm>
            <a:off x="5661825" y="1523125"/>
            <a:ext cx="6132300" cy="6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/>
              <a:t>Standard training pipeline:</a:t>
            </a:r>
            <a:endParaRPr b="1" sz="1800"/>
          </a:p>
        </p:txBody>
      </p:sp>
      <p:pic>
        <p:nvPicPr>
          <p:cNvPr id="707" name="Google Shape;707;p8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72625" y="2042263"/>
            <a:ext cx="4217600" cy="2975676"/>
          </a:xfrm>
          <a:prstGeom prst="rect">
            <a:avLst/>
          </a:prstGeom>
          <a:noFill/>
          <a:ln>
            <a:noFill/>
          </a:ln>
        </p:spPr>
      </p:pic>
      <p:sp>
        <p:nvSpPr>
          <p:cNvPr id="708" name="Google Shape;708;p80"/>
          <p:cNvSpPr txBox="1"/>
          <p:nvPr/>
        </p:nvSpPr>
        <p:spPr>
          <a:xfrm>
            <a:off x="5661825" y="5103625"/>
            <a:ext cx="5949000" cy="8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for more details about input preprocessing used for the baseline models check section: </a:t>
            </a:r>
            <a:r>
              <a:rPr b="1" lang="en-US"/>
              <a:t>2.1. Baseline Training Procedure</a:t>
            </a:r>
            <a:endParaRPr b="1"/>
          </a:p>
        </p:txBody>
      </p:sp>
      <p:pic>
        <p:nvPicPr>
          <p:cNvPr id="709" name="Google Shape;709;p8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1223" y="4076650"/>
            <a:ext cx="5257225" cy="2810029"/>
          </a:xfrm>
          <a:prstGeom prst="rect">
            <a:avLst/>
          </a:prstGeom>
          <a:noFill/>
          <a:ln>
            <a:noFill/>
          </a:ln>
        </p:spPr>
      </p:pic>
      <p:sp>
        <p:nvSpPr>
          <p:cNvPr id="710" name="Google Shape;710;p80"/>
          <p:cNvSpPr/>
          <p:nvPr/>
        </p:nvSpPr>
        <p:spPr>
          <a:xfrm>
            <a:off x="474650" y="2568700"/>
            <a:ext cx="4569600" cy="344400"/>
          </a:xfrm>
          <a:prstGeom prst="rect">
            <a:avLst/>
          </a:prstGeom>
          <a:noFill/>
          <a:ln cap="flat" cmpd="sng" w="1905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81"/>
          <p:cNvSpPr txBox="1"/>
          <p:nvPr>
            <p:ph type="title"/>
          </p:nvPr>
        </p:nvSpPr>
        <p:spPr>
          <a:xfrm>
            <a:off x="68775" y="227950"/>
            <a:ext cx="12052500" cy="90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 u="sng">
                <a:solidFill>
                  <a:schemeClr val="hlink"/>
                </a:solidFill>
                <a:hlinkClick r:id="rId3"/>
              </a:rPr>
              <a:t>Bag of Tricks for Image Classification with Convolutional Neural Networks (2018)</a:t>
            </a:r>
            <a:endParaRPr sz="21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000">
              <a:solidFill>
                <a:srgbClr val="139FDA"/>
              </a:solidFill>
            </a:endParaRPr>
          </a:p>
        </p:txBody>
      </p:sp>
      <p:sp>
        <p:nvSpPr>
          <p:cNvPr id="716" name="Google Shape;716;p81"/>
          <p:cNvSpPr txBox="1"/>
          <p:nvPr/>
        </p:nvSpPr>
        <p:spPr>
          <a:xfrm>
            <a:off x="366825" y="1259950"/>
            <a:ext cx="11363700" cy="7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 sz="1800"/>
              <a:t>Tricks for large-batch training: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US" sz="1800"/>
              <a:t>Linear scaling learning rate</a:t>
            </a:r>
            <a:r>
              <a:rPr lang="en-US" sz="1800"/>
              <a:t> (already discussed)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US" sz="1800"/>
              <a:t>Learning rate warmup</a:t>
            </a:r>
            <a:r>
              <a:rPr lang="en-US" sz="1800"/>
              <a:t> (already discussed)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US" sz="1800"/>
              <a:t>zero gamma in batch norm</a:t>
            </a:r>
            <a:r>
              <a:rPr lang="en-US" sz="1800"/>
              <a:t> (x*gamma + bias) (resnet branch reduces to identity function) (already discussed in ZeroInit method)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US" sz="1800"/>
              <a:t>No bias decay</a:t>
            </a:r>
            <a:r>
              <a:rPr lang="en-US" sz="1800"/>
              <a:t> - do not apply L2 (or weight decay) to bias tensors (gamma and bias in BN too)</a:t>
            </a:r>
            <a:endParaRPr sz="1800"/>
          </a:p>
        </p:txBody>
      </p:sp>
      <p:sp>
        <p:nvSpPr>
          <p:cNvPr id="717" name="Google Shape;717;p81"/>
          <p:cNvSpPr txBox="1"/>
          <p:nvPr/>
        </p:nvSpPr>
        <p:spPr>
          <a:xfrm>
            <a:off x="366825" y="3241150"/>
            <a:ext cx="6240900" cy="7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2. Use low precision training: use float 16 instead float 32 to speed up computations (this will depend on GPU)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US" sz="1800"/>
              <a:t>keep activations and updates at 16bit precision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US" sz="1800"/>
              <a:t>keep weights in 32bit </a:t>
            </a:r>
            <a:r>
              <a:rPr lang="en-US" sz="1800"/>
              <a:t>-&gt; this is to reduce overflow problem</a:t>
            </a:r>
            <a:endParaRPr sz="1800"/>
          </a:p>
        </p:txBody>
      </p:sp>
      <p:pic>
        <p:nvPicPr>
          <p:cNvPr id="718" name="Google Shape;718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24350" y="3611950"/>
            <a:ext cx="4606876" cy="271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82"/>
          <p:cNvSpPr txBox="1"/>
          <p:nvPr>
            <p:ph type="title"/>
          </p:nvPr>
        </p:nvSpPr>
        <p:spPr>
          <a:xfrm>
            <a:off x="68775" y="227950"/>
            <a:ext cx="12052500" cy="90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 u="sng">
                <a:solidFill>
                  <a:schemeClr val="hlink"/>
                </a:solidFill>
                <a:hlinkClick r:id="rId3"/>
              </a:rPr>
              <a:t>Bag of Tricks for Image Classification with Convolutional Neural Networks (2018)</a:t>
            </a:r>
            <a:endParaRPr sz="21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000">
              <a:solidFill>
                <a:srgbClr val="139FDA"/>
              </a:solidFill>
            </a:endParaRPr>
          </a:p>
        </p:txBody>
      </p:sp>
      <p:sp>
        <p:nvSpPr>
          <p:cNvPr id="724" name="Google Shape;724;p82"/>
          <p:cNvSpPr txBox="1"/>
          <p:nvPr/>
        </p:nvSpPr>
        <p:spPr>
          <a:xfrm>
            <a:off x="366825" y="1259950"/>
            <a:ext cx="10853100" cy="7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3. </a:t>
            </a:r>
            <a:r>
              <a:rPr b="1" lang="en-US" sz="1800"/>
              <a:t>Architecture tweaks</a:t>
            </a:r>
            <a:r>
              <a:rPr lang="en-US" sz="1800"/>
              <a:t> (simple changes as model stride, pooling layer etc)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They introduce B-C-D variants of ResNet blocks</a:t>
            </a:r>
            <a:endParaRPr sz="1800"/>
          </a:p>
        </p:txBody>
      </p:sp>
      <p:pic>
        <p:nvPicPr>
          <p:cNvPr id="725" name="Google Shape;725;p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0125" y="1930800"/>
            <a:ext cx="4616076" cy="450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6" name="Google Shape;726;p8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77776" y="1851075"/>
            <a:ext cx="5054348" cy="45036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27" name="Google Shape;727;p82"/>
          <p:cNvCxnSpPr/>
          <p:nvPr/>
        </p:nvCxnSpPr>
        <p:spPr>
          <a:xfrm>
            <a:off x="6236000" y="5988800"/>
            <a:ext cx="948900" cy="81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83"/>
          <p:cNvSpPr txBox="1"/>
          <p:nvPr>
            <p:ph type="title"/>
          </p:nvPr>
        </p:nvSpPr>
        <p:spPr>
          <a:xfrm>
            <a:off x="68775" y="227950"/>
            <a:ext cx="12052500" cy="90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 u="sng">
                <a:solidFill>
                  <a:schemeClr val="hlink"/>
                </a:solidFill>
                <a:hlinkClick r:id="rId3"/>
              </a:rPr>
              <a:t>Bag of Tricks for Image Classification with Convolutional Neural Networks (2018)</a:t>
            </a:r>
            <a:endParaRPr sz="21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000">
              <a:solidFill>
                <a:srgbClr val="139FDA"/>
              </a:solidFill>
            </a:endParaRPr>
          </a:p>
        </p:txBody>
      </p:sp>
      <p:pic>
        <p:nvPicPr>
          <p:cNvPr id="733" name="Google Shape;733;p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7423" y="2288725"/>
            <a:ext cx="5800200" cy="2912475"/>
          </a:xfrm>
          <a:prstGeom prst="rect">
            <a:avLst/>
          </a:prstGeom>
          <a:noFill/>
          <a:ln>
            <a:noFill/>
          </a:ln>
        </p:spPr>
      </p:pic>
      <p:sp>
        <p:nvSpPr>
          <p:cNvPr id="734" name="Google Shape;734;p83"/>
          <p:cNvSpPr txBox="1"/>
          <p:nvPr/>
        </p:nvSpPr>
        <p:spPr>
          <a:xfrm>
            <a:off x="366825" y="1259950"/>
            <a:ext cx="10853100" cy="7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3. Architecture tweaks (simple changes as model stride, pooling layer etc)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They introduce B-C-D variants</a:t>
            </a:r>
            <a:endParaRPr sz="1800"/>
          </a:p>
        </p:txBody>
      </p:sp>
      <p:pic>
        <p:nvPicPr>
          <p:cNvPr id="735" name="Google Shape;735;p8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87675" y="1962775"/>
            <a:ext cx="4313251" cy="3843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0" name="Google Shape;740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0438" y="3079450"/>
            <a:ext cx="5096175" cy="507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41" name="Google Shape;741;p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20375" y="4098719"/>
            <a:ext cx="4200901" cy="2661206"/>
          </a:xfrm>
          <a:prstGeom prst="rect">
            <a:avLst/>
          </a:prstGeom>
          <a:noFill/>
          <a:ln>
            <a:noFill/>
          </a:ln>
        </p:spPr>
      </p:pic>
      <p:pic>
        <p:nvPicPr>
          <p:cNvPr id="742" name="Google Shape;742;p8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43550" y="398875"/>
            <a:ext cx="3918188" cy="3699850"/>
          </a:xfrm>
          <a:prstGeom prst="rect">
            <a:avLst/>
          </a:prstGeom>
          <a:noFill/>
          <a:ln>
            <a:noFill/>
          </a:ln>
        </p:spPr>
      </p:pic>
      <p:sp>
        <p:nvSpPr>
          <p:cNvPr id="743" name="Google Shape;743;p84"/>
          <p:cNvSpPr txBox="1"/>
          <p:nvPr>
            <p:ph type="title"/>
          </p:nvPr>
        </p:nvSpPr>
        <p:spPr>
          <a:xfrm>
            <a:off x="68775" y="227950"/>
            <a:ext cx="12052500" cy="90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 u="sng">
                <a:solidFill>
                  <a:schemeClr val="hlink"/>
                </a:solidFill>
                <a:hlinkClick r:id="rId6"/>
              </a:rPr>
              <a:t>Bag of Tricks for Image Classification with Convolutional Neural Networks (2018)</a:t>
            </a:r>
            <a:endParaRPr sz="21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000">
              <a:solidFill>
                <a:srgbClr val="139FDA"/>
              </a:solidFill>
            </a:endParaRPr>
          </a:p>
        </p:txBody>
      </p:sp>
      <p:sp>
        <p:nvSpPr>
          <p:cNvPr id="744" name="Google Shape;744;p84"/>
          <p:cNvSpPr txBox="1"/>
          <p:nvPr/>
        </p:nvSpPr>
        <p:spPr>
          <a:xfrm>
            <a:off x="366825" y="1259950"/>
            <a:ext cx="6779100" cy="52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4. Training Refinements: 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US" sz="1800"/>
              <a:t>Cosine Learning Rate Decay</a:t>
            </a:r>
            <a:r>
              <a:rPr lang="en-US" sz="1800"/>
              <a:t> (already discussed)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US" sz="1800"/>
              <a:t>Label Smoothing</a:t>
            </a:r>
            <a:r>
              <a:rPr lang="en-US" sz="1800"/>
              <a:t> (already discussed)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US" sz="1800"/>
              <a:t>Knowledge Distillation</a:t>
            </a:r>
            <a:r>
              <a:rPr lang="en-US" sz="1800"/>
              <a:t> - train student Net (a smaller one)</a:t>
            </a:r>
            <a:br>
              <a:rPr lang="en-US" sz="1800"/>
            </a:br>
            <a:r>
              <a:rPr lang="en-US" sz="1800"/>
              <a:t>by forcing similar softmax activations with teacher Net (the bigger one): z is student, r is teacher </a:t>
            </a:r>
            <a:br>
              <a:rPr lang="en-US" sz="1800"/>
            </a:br>
            <a:br>
              <a:rPr lang="en-US" sz="1800"/>
            </a:br>
            <a:br>
              <a:rPr lang="en-US" sz="1800"/>
            </a:b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US" sz="1800"/>
              <a:t>Mixup Training</a:t>
            </a:r>
            <a:r>
              <a:rPr lang="en-US" sz="1800"/>
              <a:t> (already discussed)</a:t>
            </a:r>
            <a:endParaRPr sz="1800"/>
          </a:p>
        </p:txBody>
      </p:sp>
      <p:cxnSp>
        <p:nvCxnSpPr>
          <p:cNvPr id="745" name="Google Shape;745;p84"/>
          <p:cNvCxnSpPr/>
          <p:nvPr/>
        </p:nvCxnSpPr>
        <p:spPr>
          <a:xfrm>
            <a:off x="6100425" y="1874000"/>
            <a:ext cx="1204200" cy="318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46" name="Google Shape;746;p84"/>
          <p:cNvCxnSpPr/>
          <p:nvPr/>
        </p:nvCxnSpPr>
        <p:spPr>
          <a:xfrm>
            <a:off x="4832500" y="2137150"/>
            <a:ext cx="3269400" cy="2208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747" name="Google Shape;747;p8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26275" y="4263363"/>
            <a:ext cx="7029825" cy="249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85"/>
          <p:cNvSpPr txBox="1"/>
          <p:nvPr>
            <p:ph type="title"/>
          </p:nvPr>
        </p:nvSpPr>
        <p:spPr>
          <a:xfrm>
            <a:off x="68775" y="227950"/>
            <a:ext cx="12052500" cy="90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 u="sng">
                <a:solidFill>
                  <a:schemeClr val="hlink"/>
                </a:solidFill>
                <a:hlinkClick r:id="rId3"/>
              </a:rPr>
              <a:t>Bag of Tricks for Image Classification with Convolutional Neural Networks (2018)</a:t>
            </a:r>
            <a:endParaRPr sz="21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000">
              <a:solidFill>
                <a:srgbClr val="139FDA"/>
              </a:solidFill>
            </a:endParaRPr>
          </a:p>
        </p:txBody>
      </p:sp>
      <p:sp>
        <p:nvSpPr>
          <p:cNvPr id="753" name="Google Shape;753;p85"/>
          <p:cNvSpPr txBox="1"/>
          <p:nvPr/>
        </p:nvSpPr>
        <p:spPr>
          <a:xfrm>
            <a:off x="366825" y="1259950"/>
            <a:ext cx="10398600" cy="90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Object detection (</a:t>
            </a:r>
            <a:r>
              <a:rPr b="1" lang="en-US" sz="1800"/>
              <a:t>left</a:t>
            </a:r>
            <a:r>
              <a:rPr lang="en-US" sz="1800"/>
              <a:t>) and segmentation (</a:t>
            </a:r>
            <a:r>
              <a:rPr b="1" lang="en-US" sz="1800"/>
              <a:t>right</a:t>
            </a:r>
            <a:r>
              <a:rPr lang="en-US" sz="1800"/>
              <a:t>)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 In the case of Object detection: </a:t>
            </a:r>
            <a:r>
              <a:rPr i="1" lang="en-US" sz="1800">
                <a:solidFill>
                  <a:schemeClr val="accent5"/>
                </a:solidFill>
              </a:rPr>
              <a:t>”The VGG-19 base model in Faster-RCNN is replaced with various pretrained models in the previous discussion”</a:t>
            </a:r>
            <a:endParaRPr i="1" sz="1800">
              <a:solidFill>
                <a:schemeClr val="accent5"/>
              </a:solidFill>
            </a:endParaRPr>
          </a:p>
        </p:txBody>
      </p:sp>
      <p:pic>
        <p:nvPicPr>
          <p:cNvPr id="754" name="Google Shape;754;p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8050" y="2388825"/>
            <a:ext cx="5048701" cy="3159188"/>
          </a:xfrm>
          <a:prstGeom prst="rect">
            <a:avLst/>
          </a:prstGeom>
          <a:noFill/>
          <a:ln>
            <a:noFill/>
          </a:ln>
        </p:spPr>
      </p:pic>
      <p:pic>
        <p:nvPicPr>
          <p:cNvPr id="755" name="Google Shape;755;p8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46750" y="2331400"/>
            <a:ext cx="5812450" cy="3338550"/>
          </a:xfrm>
          <a:prstGeom prst="rect">
            <a:avLst/>
          </a:prstGeom>
          <a:noFill/>
          <a:ln>
            <a:noFill/>
          </a:ln>
        </p:spPr>
      </p:pic>
      <p:sp>
        <p:nvSpPr>
          <p:cNvPr id="756" name="Google Shape;756;p85"/>
          <p:cNvSpPr txBox="1"/>
          <p:nvPr/>
        </p:nvSpPr>
        <p:spPr>
          <a:xfrm>
            <a:off x="6654400" y="5574825"/>
            <a:ext cx="4765200" cy="8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discussed in paper: smoothing in segmentation may be not the best ides</a:t>
            </a:r>
            <a:endParaRPr sz="18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3"/>
          <p:cNvSpPr txBox="1"/>
          <p:nvPr>
            <p:ph type="title"/>
          </p:nvPr>
        </p:nvSpPr>
        <p:spPr>
          <a:xfrm>
            <a:off x="68775" y="227950"/>
            <a:ext cx="110001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>
                <a:solidFill>
                  <a:srgbClr val="139FDA"/>
                </a:solidFill>
              </a:rPr>
              <a:t>Overview: Cyclical Learning Rates for Training Neural Networks</a:t>
            </a:r>
            <a:endParaRPr sz="21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000">
              <a:solidFill>
                <a:srgbClr val="139FDA"/>
              </a:solidFill>
            </a:endParaRPr>
          </a:p>
        </p:txBody>
      </p:sp>
      <p:sp>
        <p:nvSpPr>
          <p:cNvPr id="124" name="Google Shape;124;p23"/>
          <p:cNvSpPr txBox="1"/>
          <p:nvPr/>
        </p:nvSpPr>
        <p:spPr>
          <a:xfrm>
            <a:off x="228750" y="809250"/>
            <a:ext cx="10840200" cy="25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Discussion of the results</a:t>
            </a:r>
            <a:r>
              <a:rPr lang="en-US" sz="2400"/>
              <a:t>: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unfortunately, results are quite inconsistent in terms of final validation accuracy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however, it may help to tune better initial LR or even achieve </a:t>
            </a:r>
            <a:r>
              <a:rPr lang="en-US" sz="1800">
                <a:solidFill>
                  <a:schemeClr val="dk1"/>
                </a:solidFill>
              </a:rPr>
              <a:t>faster</a:t>
            </a:r>
            <a:r>
              <a:rPr lang="en-US" sz="1800"/>
              <a:t> convergence 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remember, it doesn’t mean you will have better final validation accuracy</a:t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 </a:t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125" name="Google Shape;125;p23"/>
          <p:cNvSpPr txBox="1"/>
          <p:nvPr/>
        </p:nvSpPr>
        <p:spPr>
          <a:xfrm>
            <a:off x="196850" y="6084475"/>
            <a:ext cx="6977700" cy="2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Sources: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https://sgugger.github.io/how-do-you-find-a-good-learning-rate.html</a:t>
            </a:r>
            <a:endParaRPr/>
          </a:p>
        </p:txBody>
      </p:sp>
      <p:pic>
        <p:nvPicPr>
          <p:cNvPr id="126" name="Google Shape;126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02725" y="2855825"/>
            <a:ext cx="4576256" cy="317205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3"/>
          <p:cNvSpPr txBox="1"/>
          <p:nvPr/>
        </p:nvSpPr>
        <p:spPr>
          <a:xfrm>
            <a:off x="5645900" y="2216900"/>
            <a:ext cx="318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8" name="Google Shape;128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47525" y="2736200"/>
            <a:ext cx="4323650" cy="3489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86"/>
          <p:cNvSpPr txBox="1"/>
          <p:nvPr>
            <p:ph type="title"/>
          </p:nvPr>
        </p:nvSpPr>
        <p:spPr>
          <a:xfrm>
            <a:off x="911424" y="577603"/>
            <a:ext cx="10369200" cy="56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39FDA"/>
              </a:buClr>
              <a:buFont typeface="Arial"/>
              <a:buNone/>
            </a:pPr>
            <a:r>
              <a:rPr lang="en-US" sz="4050"/>
              <a:t>Questions?</a:t>
            </a:r>
            <a:endParaRPr b="0" i="0" sz="4050" u="none" cap="none" strike="noStrike">
              <a:solidFill>
                <a:srgbClr val="139FDA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87"/>
          <p:cNvSpPr txBox="1"/>
          <p:nvPr/>
        </p:nvSpPr>
        <p:spPr>
          <a:xfrm>
            <a:off x="911425" y="1599275"/>
            <a:ext cx="10410900" cy="41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Learning rate and batch size: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 u="sng">
                <a:solidFill>
                  <a:schemeClr val="hlink"/>
                </a:solidFill>
                <a:hlinkClick r:id="rId3"/>
              </a:rPr>
              <a:t>A disciplined approach to neural network hyper-parameters: Part 1 -- learning rate, batch size, momentum, and weight decay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 u="sng">
                <a:solidFill>
                  <a:schemeClr val="hlink"/>
                </a:solidFill>
                <a:hlinkClick r:id="rId4"/>
              </a:rPr>
              <a:t>Cyclical Learning Rates for Training Neural Networks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 u="sng">
                <a:solidFill>
                  <a:schemeClr val="hlink"/>
                </a:solidFill>
                <a:hlinkClick r:id="rId5"/>
              </a:rPr>
              <a:t>[BLOG] The 1cycle policy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 u="sng">
                <a:solidFill>
                  <a:schemeClr val="hlink"/>
                </a:solidFill>
                <a:hlinkClick r:id="rId6"/>
              </a:rPr>
              <a:t>Super-Convergence: Very Fast Training of Neural Networks Using Large Learning Rates</a:t>
            </a:r>
            <a:endParaRPr sz="1800"/>
          </a:p>
          <a:p>
            <a:pPr indent="-3429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 u="sng">
                <a:solidFill>
                  <a:schemeClr val="hlink"/>
                </a:solidFill>
                <a:hlinkClick r:id="rId7"/>
              </a:rPr>
              <a:t>SGDR: Stochastic Gradient Descent with Warm Restarts</a:t>
            </a:r>
            <a:endParaRPr sz="1800"/>
          </a:p>
          <a:p>
            <a:pPr indent="-3429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 u="sng">
                <a:solidFill>
                  <a:schemeClr val="hlink"/>
                </a:solidFill>
                <a:hlinkClick r:id="rId8"/>
              </a:rPr>
              <a:t>[BLOG] Learning rate </a:t>
            </a:r>
            <a:endParaRPr sz="1800"/>
          </a:p>
          <a:p>
            <a:pPr indent="-3429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 u="sng">
                <a:solidFill>
                  <a:schemeClr val="hlink"/>
                </a:solidFill>
                <a:hlinkClick r:id="rId9"/>
              </a:rPr>
              <a:t>Accurate, Large Minibatch SGD: Training ImageNet in 1 Hour</a:t>
            </a:r>
            <a:endParaRPr sz="1800"/>
          </a:p>
          <a:p>
            <a:pPr indent="-3429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 u="sng">
                <a:solidFill>
                  <a:schemeClr val="hlink"/>
                </a:solidFill>
                <a:hlinkClick r:id="rId10"/>
              </a:rPr>
              <a:t>Don't Decay the Learning Rate, Increase the Batch Size</a:t>
            </a:r>
            <a:endParaRPr sz="1800"/>
          </a:p>
          <a:p>
            <a:pPr indent="-3429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 u="sng">
                <a:solidFill>
                  <a:schemeClr val="hlink"/>
                </a:solidFill>
                <a:hlinkClick r:id="rId11"/>
              </a:rPr>
              <a:t>Second-order Optimization Method for Large Mini-batch: Training ResNet-50 on ImageNet in 35 Epochs</a:t>
            </a:r>
            <a:endParaRPr sz="1800"/>
          </a:p>
        </p:txBody>
      </p:sp>
      <p:sp>
        <p:nvSpPr>
          <p:cNvPr id="767" name="Google Shape;767;p87"/>
          <p:cNvSpPr txBox="1"/>
          <p:nvPr>
            <p:ph type="title"/>
          </p:nvPr>
        </p:nvSpPr>
        <p:spPr>
          <a:xfrm>
            <a:off x="835224" y="882403"/>
            <a:ext cx="10369200" cy="5616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References:</a:t>
            </a:r>
            <a:endParaRPr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88"/>
          <p:cNvSpPr txBox="1"/>
          <p:nvPr/>
        </p:nvSpPr>
        <p:spPr>
          <a:xfrm>
            <a:off x="1652550" y="1515100"/>
            <a:ext cx="10410900" cy="12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Optimizers and weight decay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 u="sng">
                <a:solidFill>
                  <a:schemeClr val="hlink"/>
                </a:solidFill>
                <a:hlinkClick r:id="rId3"/>
              </a:rPr>
              <a:t>Fixing Weight Decay Regularization in Adam</a:t>
            </a:r>
            <a:r>
              <a:rPr lang="en-US" sz="1800"/>
              <a:t> (2018)</a:t>
            </a:r>
            <a:endParaRPr sz="1800"/>
          </a:p>
          <a:p>
            <a:pPr indent="-3429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 u="sng">
                <a:solidFill>
                  <a:schemeClr val="hlink"/>
                </a:solidFill>
                <a:hlinkClick r:id="rId4"/>
              </a:rPr>
              <a:t>Three Mechanisms of Weight Decay Regularization</a:t>
            </a:r>
            <a:r>
              <a:rPr lang="en-US" sz="1800"/>
              <a:t> (2018)</a:t>
            </a:r>
            <a:endParaRPr sz="1800"/>
          </a:p>
        </p:txBody>
      </p:sp>
      <p:sp>
        <p:nvSpPr>
          <p:cNvPr id="773" name="Google Shape;773;p88"/>
          <p:cNvSpPr txBox="1"/>
          <p:nvPr>
            <p:ph type="title"/>
          </p:nvPr>
        </p:nvSpPr>
        <p:spPr>
          <a:xfrm>
            <a:off x="835224" y="882403"/>
            <a:ext cx="10369200" cy="5616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References:</a:t>
            </a:r>
            <a:endParaRPr/>
          </a:p>
        </p:txBody>
      </p:sp>
      <p:sp>
        <p:nvSpPr>
          <p:cNvPr id="774" name="Google Shape;774;p88"/>
          <p:cNvSpPr txBox="1"/>
          <p:nvPr/>
        </p:nvSpPr>
        <p:spPr>
          <a:xfrm>
            <a:off x="1652550" y="2429500"/>
            <a:ext cx="10410900" cy="12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Features and labels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 u="sng">
                <a:solidFill>
                  <a:schemeClr val="hlink"/>
                </a:solidFill>
                <a:hlinkClick r:id="rId5"/>
              </a:rPr>
              <a:t>Rethinking the Inception Architecture for Computer Vision</a:t>
            </a:r>
            <a:r>
              <a:rPr lang="en-US" sz="1800"/>
              <a:t> (2015)</a:t>
            </a:r>
            <a:endParaRPr sz="1800"/>
          </a:p>
          <a:p>
            <a:pPr indent="-3429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 u="sng">
                <a:solidFill>
                  <a:schemeClr val="hlink"/>
                </a:solidFill>
                <a:hlinkClick r:id="rId6"/>
              </a:rPr>
              <a:t>Regularizing Neural Networks by Penalizing Confident Output Distributions</a:t>
            </a:r>
            <a:r>
              <a:rPr lang="en-US" sz="1800"/>
              <a:t> (2017)</a:t>
            </a:r>
            <a:endParaRPr sz="1800"/>
          </a:p>
          <a:p>
            <a:pPr indent="-3429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 u="sng">
                <a:solidFill>
                  <a:schemeClr val="hlink"/>
                </a:solidFill>
                <a:hlinkClick r:id="rId7"/>
              </a:rPr>
              <a:t>mixup: Beyond Empirical Risk Minimization</a:t>
            </a:r>
            <a:r>
              <a:rPr lang="en-US" sz="1800"/>
              <a:t> (2018)</a:t>
            </a:r>
            <a:endParaRPr sz="1800"/>
          </a:p>
          <a:p>
            <a:pPr indent="0" lvl="0" marL="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800"/>
              <a:t>Initialization:</a:t>
            </a:r>
            <a:endParaRPr sz="1800"/>
          </a:p>
          <a:p>
            <a:pPr indent="-342900" lvl="0" marL="45720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US" sz="1800" u="sng">
                <a:solidFill>
                  <a:schemeClr val="hlink"/>
                </a:solidFill>
                <a:hlinkClick r:id="rId8"/>
              </a:rPr>
              <a:t>Residual Learning Without Normalization via Better Initialization </a:t>
            </a:r>
            <a:r>
              <a:rPr lang="en-US" sz="1800"/>
              <a:t> (2018)</a:t>
            </a:r>
            <a:endParaRPr sz="1800"/>
          </a:p>
          <a:p>
            <a:pPr indent="0" lvl="0" marL="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800"/>
              <a:t>Others:</a:t>
            </a:r>
            <a:endParaRPr sz="1800"/>
          </a:p>
          <a:p>
            <a:pPr indent="-342900" lvl="0" marL="45720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US" sz="1800" u="sng">
                <a:solidFill>
                  <a:schemeClr val="hlink"/>
                </a:solidFill>
                <a:hlinkClick r:id="rId9"/>
              </a:rPr>
              <a:t>Do CIFAR-10 Classifiers Generalize to CIFAR-10?</a:t>
            </a:r>
            <a:r>
              <a:rPr lang="en-US" sz="1800"/>
              <a:t> (2018)</a:t>
            </a:r>
            <a:endParaRPr sz="1800"/>
          </a:p>
          <a:p>
            <a:pPr indent="-3429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 u="sng">
                <a:solidFill>
                  <a:schemeClr val="hlink"/>
                </a:solidFill>
                <a:hlinkClick r:id="rId10"/>
              </a:rPr>
              <a:t>Shake-Shake regularization</a:t>
            </a:r>
            <a:r>
              <a:rPr lang="en-US" sz="1800"/>
              <a:t> (2017)</a:t>
            </a:r>
            <a:endParaRPr sz="1800"/>
          </a:p>
          <a:p>
            <a:pPr indent="-3429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 u="sng">
                <a:solidFill>
                  <a:schemeClr val="hlink"/>
                </a:solidFill>
                <a:hlinkClick r:id="rId11"/>
              </a:rPr>
              <a:t>Bag of Tricks for Image Classification with Convolutional Neural Networks</a:t>
            </a:r>
            <a:r>
              <a:rPr lang="en-US" sz="1800"/>
              <a:t> (2018)</a:t>
            </a:r>
            <a:endParaRPr sz="1800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 rotWithShape="1">
          <a:blip r:embed="rId3">
            <a:alphaModFix/>
          </a:blip>
          <a:stretch>
            <a:fillRect b="0" l="0" r="0" t="0"/>
          </a:stretch>
        </a:blip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89"/>
          <p:cNvSpPr txBox="1"/>
          <p:nvPr>
            <p:ph idx="1" type="body"/>
          </p:nvPr>
        </p:nvSpPr>
        <p:spPr>
          <a:xfrm>
            <a:off x="4762509" y="3157700"/>
            <a:ext cx="2762251" cy="3571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ctr">
              <a:spcBef>
                <a:spcPts val="0"/>
              </a:spcBef>
              <a:spcAft>
                <a:spcPts val="2100"/>
              </a:spcAft>
              <a:buClr>
                <a:srgbClr val="231F20"/>
              </a:buClr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231F2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0" name="Google Shape;780;p89"/>
          <p:cNvSpPr txBox="1"/>
          <p:nvPr>
            <p:ph idx="2" type="body"/>
          </p:nvPr>
        </p:nvSpPr>
        <p:spPr>
          <a:xfrm>
            <a:off x="4762509" y="3443452"/>
            <a:ext cx="2762251" cy="3571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ctr">
              <a:spcBef>
                <a:spcPts val="0"/>
              </a:spcBef>
              <a:spcAft>
                <a:spcPts val="2100"/>
              </a:spcAft>
              <a:buClr>
                <a:srgbClr val="231F20"/>
              </a:buClr>
              <a:buFont typeface="Arial"/>
              <a:buNone/>
            </a:pPr>
            <a:r>
              <a:t/>
            </a:r>
            <a:endParaRPr b="1" i="0" sz="1500" u="none" cap="none" strike="noStrike">
              <a:solidFill>
                <a:srgbClr val="231F2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1" name="Google Shape;781;p89"/>
          <p:cNvSpPr txBox="1"/>
          <p:nvPr>
            <p:ph idx="3" type="body"/>
          </p:nvPr>
        </p:nvSpPr>
        <p:spPr>
          <a:xfrm>
            <a:off x="4762491" y="4021795"/>
            <a:ext cx="2715493" cy="5000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ctr">
              <a:spcBef>
                <a:spcPts val="0"/>
              </a:spcBef>
              <a:spcAft>
                <a:spcPts val="2100"/>
              </a:spcAft>
              <a:buClr>
                <a:srgbClr val="231F20"/>
              </a:buClr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231F2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4"/>
          <p:cNvSpPr txBox="1"/>
          <p:nvPr>
            <p:ph type="title"/>
          </p:nvPr>
        </p:nvSpPr>
        <p:spPr>
          <a:xfrm>
            <a:off x="68775" y="227950"/>
            <a:ext cx="110001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>
                <a:solidFill>
                  <a:srgbClr val="139FDA"/>
                </a:solidFill>
              </a:rPr>
              <a:t>Overview: Cyclical Learning Rates for Training Neural Networks</a:t>
            </a:r>
            <a:endParaRPr sz="21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000">
              <a:solidFill>
                <a:srgbClr val="139FDA"/>
              </a:solidFill>
            </a:endParaRPr>
          </a:p>
        </p:txBody>
      </p:sp>
      <p:sp>
        <p:nvSpPr>
          <p:cNvPr id="134" name="Google Shape;134;p24"/>
          <p:cNvSpPr txBox="1"/>
          <p:nvPr/>
        </p:nvSpPr>
        <p:spPr>
          <a:xfrm>
            <a:off x="228750" y="809250"/>
            <a:ext cx="6629400" cy="25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Cyclical Learning Rates - general overview of the method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specify minimum and maximum learning rate boundaries,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stepsize is the number of iteration to reach the half of the cycle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use some policy to define the shape of the lr cycle - here example with triangular policy</a:t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135" name="Google Shape;135;p24"/>
          <p:cNvSpPr txBox="1"/>
          <p:nvPr/>
        </p:nvSpPr>
        <p:spPr>
          <a:xfrm>
            <a:off x="5645900" y="2216900"/>
            <a:ext cx="318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6" name="Google Shape;13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41225" y="729525"/>
            <a:ext cx="4531450" cy="2846876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4"/>
          <p:cNvSpPr txBox="1"/>
          <p:nvPr/>
        </p:nvSpPr>
        <p:spPr>
          <a:xfrm>
            <a:off x="228750" y="3400050"/>
            <a:ext cx="6565200" cy="25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Comments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it seems that the shape of the policy does not change the final result significantly, 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the </a:t>
            </a:r>
            <a:r>
              <a:rPr b="1" lang="en-US" sz="1800"/>
              <a:t>base_lr</a:t>
            </a:r>
            <a:r>
              <a:rPr lang="en-US" sz="1800"/>
              <a:t> and </a:t>
            </a:r>
            <a:r>
              <a:rPr b="1" lang="en-US" sz="1800"/>
              <a:t>max_lr</a:t>
            </a:r>
            <a:r>
              <a:rPr lang="en-US" sz="1800"/>
              <a:t> can be deducted from the LR range test (see example fig),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for properly tuned LR we can reach </a:t>
            </a:r>
            <a:r>
              <a:rPr i="1" lang="en-US" sz="1800" u="sng">
                <a:solidFill>
                  <a:schemeClr val="hlink"/>
                </a:solidFill>
                <a:hlinkClick r:id="rId4"/>
              </a:rPr>
              <a:t>super convergence</a:t>
            </a:r>
            <a:r>
              <a:rPr lang="en-US" sz="1800"/>
              <a:t> - a phenomena where network can reach convergence for extreme values of LR</a:t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pic>
        <p:nvPicPr>
          <p:cNvPr id="138" name="Google Shape;138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88350" y="3576400"/>
            <a:ext cx="3380526" cy="3272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5"/>
          <p:cNvSpPr txBox="1"/>
          <p:nvPr>
            <p:ph type="title"/>
          </p:nvPr>
        </p:nvSpPr>
        <p:spPr>
          <a:xfrm>
            <a:off x="68775" y="227950"/>
            <a:ext cx="110001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>
                <a:solidFill>
                  <a:srgbClr val="139FDA"/>
                </a:solidFill>
              </a:rPr>
              <a:t>Overview: Cyclical Learning Rates for Training Neural Networks</a:t>
            </a:r>
            <a:endParaRPr sz="21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000">
              <a:solidFill>
                <a:srgbClr val="139FDA"/>
              </a:solidFill>
            </a:endParaRPr>
          </a:p>
        </p:txBody>
      </p:sp>
      <p:sp>
        <p:nvSpPr>
          <p:cNvPr id="144" name="Google Shape;144;p25"/>
          <p:cNvSpPr txBox="1"/>
          <p:nvPr/>
        </p:nvSpPr>
        <p:spPr>
          <a:xfrm>
            <a:off x="228750" y="809250"/>
            <a:ext cx="6629400" cy="25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Cyclical Learning Rates - general overview of the method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specify minimum and maximum learning rate boundaries,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stepsize is the number of iteration to reach the half of the cycle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use some policy to define the shape of the lr cycle - here example with triangular policy</a:t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145" name="Google Shape;145;p25"/>
          <p:cNvSpPr txBox="1"/>
          <p:nvPr/>
        </p:nvSpPr>
        <p:spPr>
          <a:xfrm>
            <a:off x="5645900" y="2216900"/>
            <a:ext cx="318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25"/>
          <p:cNvSpPr txBox="1"/>
          <p:nvPr/>
        </p:nvSpPr>
        <p:spPr>
          <a:xfrm>
            <a:off x="228750" y="3400050"/>
            <a:ext cx="6565200" cy="25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Comments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it seems that the shape of the policy does not change the final result significantly, 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the </a:t>
            </a:r>
            <a:r>
              <a:rPr b="1" lang="en-US" sz="1800"/>
              <a:t>base_lr</a:t>
            </a:r>
            <a:r>
              <a:rPr lang="en-US" sz="1800"/>
              <a:t> and </a:t>
            </a:r>
            <a:r>
              <a:rPr b="1" lang="en-US" sz="1800"/>
              <a:t>max_lr</a:t>
            </a:r>
            <a:r>
              <a:rPr lang="en-US" sz="1800"/>
              <a:t> can be deducted from the LR range test (see example fig),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for properly tuned LR we can reach </a:t>
            </a:r>
            <a:r>
              <a:rPr i="1" lang="en-US" sz="1800" u="sng">
                <a:solidFill>
                  <a:schemeClr val="hlink"/>
                </a:solidFill>
                <a:hlinkClick r:id="rId3"/>
              </a:rPr>
              <a:t>super convergence</a:t>
            </a:r>
            <a:r>
              <a:rPr lang="en-US" sz="1800"/>
              <a:t> - a phenomena where network can reach convergence for extreme values of LR,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more policies ...</a:t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pic>
        <p:nvPicPr>
          <p:cNvPr id="147" name="Google Shape;147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58400" y="932700"/>
            <a:ext cx="4553096" cy="5787951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5"/>
          <p:cNvSpPr txBox="1"/>
          <p:nvPr/>
        </p:nvSpPr>
        <p:spPr>
          <a:xfrm>
            <a:off x="7041400" y="534275"/>
            <a:ext cx="41307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5"/>
              </a:rPr>
              <a:t>Different policies: 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